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media/image13.JPG" ContentType="image/jpeg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media/image14.JPG" ContentType="image/jpeg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58" r:id="rId3"/>
    <p:sldId id="282" r:id="rId4"/>
    <p:sldId id="257" r:id="rId5"/>
    <p:sldId id="293" r:id="rId6"/>
    <p:sldId id="297" r:id="rId7"/>
    <p:sldId id="304" r:id="rId8"/>
    <p:sldId id="269" r:id="rId9"/>
    <p:sldId id="302" r:id="rId10"/>
    <p:sldId id="299" r:id="rId11"/>
    <p:sldId id="301" r:id="rId12"/>
    <p:sldId id="305" r:id="rId13"/>
    <p:sldId id="295" r:id="rId14"/>
    <p:sldId id="306" r:id="rId15"/>
    <p:sldId id="307" r:id="rId16"/>
    <p:sldId id="303" r:id="rId17"/>
    <p:sldId id="283" r:id="rId18"/>
    <p:sldId id="265" r:id="rId19"/>
    <p:sldId id="284" r:id="rId20"/>
    <p:sldId id="294" r:id="rId21"/>
    <p:sldId id="286" r:id="rId22"/>
    <p:sldId id="291" r:id="rId23"/>
    <p:sldId id="279" r:id="rId24"/>
    <p:sldId id="292" r:id="rId25"/>
    <p:sldId id="290" r:id="rId26"/>
    <p:sldId id="289" r:id="rId27"/>
    <p:sldId id="274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80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hilippe.chan\Downloads\gryphon-emea-om_hkg25923958_hk_2022_nov_17-client-internal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philippe.chan\Downloads\gryphon-emea-om_hkg25923958_hk_2022_nov_17-client-interna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2.2241992882562279E-2"/>
          <c:w val="0.97287968441814598"/>
          <c:h val="0.721343906744753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10-16 March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HKTVmall</c:v>
                </c:pt>
                <c:pt idx="1">
                  <c:v>Yuu to me</c:v>
                </c:pt>
                <c:pt idx="2">
                  <c:v>Ztore</c:v>
                </c:pt>
                <c:pt idx="3">
                  <c:v>PNS Online</c:v>
                </c:pt>
                <c:pt idx="4">
                  <c:v>Pandamart</c:v>
                </c:pt>
                <c:pt idx="5">
                  <c:v>None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0.38</c:v>
                </c:pt>
                <c:pt idx="1">
                  <c:v>0.15</c:v>
                </c:pt>
                <c:pt idx="2">
                  <c:v>0.1</c:v>
                </c:pt>
                <c:pt idx="3">
                  <c:v>0.16</c:v>
                </c:pt>
                <c:pt idx="4">
                  <c:v>0.06</c:v>
                </c:pt>
                <c:pt idx="5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F3-4A8E-A478-28F7C726836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27-1 Nov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HKTVmall</c:v>
                </c:pt>
                <c:pt idx="1">
                  <c:v>Yuu to me</c:v>
                </c:pt>
                <c:pt idx="2">
                  <c:v>Ztore</c:v>
                </c:pt>
                <c:pt idx="3">
                  <c:v>PNS Online</c:v>
                </c:pt>
                <c:pt idx="4">
                  <c:v>Pandamart</c:v>
                </c:pt>
                <c:pt idx="5">
                  <c:v>None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0.35</c:v>
                </c:pt>
                <c:pt idx="1">
                  <c:v>0.13</c:v>
                </c:pt>
                <c:pt idx="2">
                  <c:v>0.11</c:v>
                </c:pt>
                <c:pt idx="3">
                  <c:v>0.11</c:v>
                </c:pt>
                <c:pt idx="4">
                  <c:v>7.0000000000000007E-2</c:v>
                </c:pt>
                <c:pt idx="5">
                  <c:v>0.46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F3-4A8E-A478-28F7C72683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54037056"/>
        <c:axId val="1654034976"/>
      </c:barChart>
      <c:catAx>
        <c:axId val="16540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54034976"/>
        <c:crosses val="autoZero"/>
        <c:auto val="1"/>
        <c:lblAlgn val="ctr"/>
        <c:lblOffset val="100"/>
        <c:noMultiLvlLbl val="0"/>
      </c:catAx>
      <c:valAx>
        <c:axId val="165403497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65403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'FDGA4 Out Of Home Channel'!$A$16</c:f>
              <c:strCache>
                <c:ptCount val="1"/>
                <c:pt idx="0">
                  <c:v>Xmas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205-473C-BF20-28CABE77441B}"/>
              </c:ext>
            </c:extLst>
          </c:dPt>
          <c:dPt>
            <c:idx val="1"/>
            <c:bubble3D val="0"/>
            <c:spPr>
              <a:solidFill>
                <a:srgbClr val="FF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205-473C-BF20-28CABE77441B}"/>
              </c:ext>
            </c:extLst>
          </c:dPt>
          <c:dPt>
            <c:idx val="2"/>
            <c:bubble3D val="0"/>
            <c:spPr>
              <a:solidFill>
                <a:srgbClr val="CC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205-473C-BF20-28CABE7744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205-473C-BF20-28CABE77441B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205-473C-BF20-28CABE77441B}"/>
              </c:ext>
            </c:extLst>
          </c:dPt>
          <c:cat>
            <c:strRef>
              <c:f>'FDGA4 Out Of Home Channel'!$B$15:$F$15</c:f>
              <c:strCache>
                <c:ptCount val="5"/>
                <c:pt idx="0">
                  <c:v>Fine Dining</c:v>
                </c:pt>
                <c:pt idx="1">
                  <c:v>Bars &amp; Clubs</c:v>
                </c:pt>
                <c:pt idx="2">
                  <c:v>Western</c:v>
                </c:pt>
                <c:pt idx="3">
                  <c:v>Chinese </c:v>
                </c:pt>
                <c:pt idx="4">
                  <c:v>Others</c:v>
                </c:pt>
              </c:strCache>
            </c:strRef>
          </c:cat>
          <c:val>
            <c:numRef>
              <c:f>'FDGA4 Out Of Home Channel'!$B$16:$F$16</c:f>
              <c:numCache>
                <c:formatCode>0%</c:formatCode>
                <c:ptCount val="5"/>
                <c:pt idx="0">
                  <c:v>0.22800000000000001</c:v>
                </c:pt>
                <c:pt idx="1">
                  <c:v>0.17299999999999999</c:v>
                </c:pt>
                <c:pt idx="2">
                  <c:v>0.47199999999999998</c:v>
                </c:pt>
                <c:pt idx="3">
                  <c:v>7.2999999999999995E-2</c:v>
                </c:pt>
                <c:pt idx="4">
                  <c:v>5.1999999999999998E-2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205-473C-BF20-28CABE774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Sheet1!$B$32</c:f>
              <c:strCache>
                <c:ptCount val="1"/>
                <c:pt idx="0">
                  <c:v>10-16 March</c:v>
                </c:pt>
              </c:strCache>
            </c:strRef>
          </c:tx>
          <c:spPr>
            <a:solidFill>
              <a:srgbClr val="FF33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Sheet1!$A$33:$A$37</c:f>
              <c:strCache>
                <c:ptCount val="5"/>
                <c:pt idx="0">
                  <c:v>Wellcome</c:v>
                </c:pt>
                <c:pt idx="1">
                  <c:v>PNS</c:v>
                </c:pt>
                <c:pt idx="2">
                  <c:v>DS Groceries</c:v>
                </c:pt>
                <c:pt idx="3">
                  <c:v>Yata</c:v>
                </c:pt>
                <c:pt idx="4">
                  <c:v>Don Don Donki</c:v>
                </c:pt>
              </c:strCache>
            </c:strRef>
          </c:cat>
          <c:val>
            <c:numRef>
              <c:f>Sheet1!$B$33:$B$37</c:f>
              <c:numCache>
                <c:formatCode>0%</c:formatCode>
                <c:ptCount val="5"/>
                <c:pt idx="0">
                  <c:v>0.68</c:v>
                </c:pt>
                <c:pt idx="1">
                  <c:v>0.65</c:v>
                </c:pt>
                <c:pt idx="2">
                  <c:v>0.23</c:v>
                </c:pt>
                <c:pt idx="3">
                  <c:v>0.19</c:v>
                </c:pt>
                <c:pt idx="4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78-41C2-9F9F-61ADF0F2FAC5}"/>
            </c:ext>
          </c:extLst>
        </c:ser>
        <c:ser>
          <c:idx val="1"/>
          <c:order val="1"/>
          <c:tx>
            <c:strRef>
              <c:f>Sheet1!$C$32</c:f>
              <c:strCache>
                <c:ptCount val="1"/>
                <c:pt idx="0">
                  <c:v>27-1 Nov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78-41C2-9F9F-61ADF0F2FAC5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B78-41C2-9F9F-61ADF0F2FAC5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B78-41C2-9F9F-61ADF0F2FAC5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B78-41C2-9F9F-61ADF0F2FAC5}"/>
                </c:ext>
              </c:extLst>
            </c:dLbl>
            <c:dLbl>
              <c:idx val="4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B78-41C2-9F9F-61ADF0F2FA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Sheet1!$A$33:$A$37</c:f>
              <c:strCache>
                <c:ptCount val="5"/>
                <c:pt idx="0">
                  <c:v>Wellcome</c:v>
                </c:pt>
                <c:pt idx="1">
                  <c:v>PNS</c:v>
                </c:pt>
                <c:pt idx="2">
                  <c:v>DS Groceries</c:v>
                </c:pt>
                <c:pt idx="3">
                  <c:v>Yata</c:v>
                </c:pt>
                <c:pt idx="4">
                  <c:v>Don Don Donki</c:v>
                </c:pt>
              </c:strCache>
            </c:strRef>
          </c:cat>
          <c:val>
            <c:numRef>
              <c:f>Sheet1!$C$33:$C$37</c:f>
              <c:numCache>
                <c:formatCode>0%</c:formatCode>
                <c:ptCount val="5"/>
                <c:pt idx="0">
                  <c:v>0.64</c:v>
                </c:pt>
                <c:pt idx="1">
                  <c:v>0.56999999999999995</c:v>
                </c:pt>
                <c:pt idx="2">
                  <c:v>0.25</c:v>
                </c:pt>
                <c:pt idx="3">
                  <c:v>0.21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B78-41C2-9F9F-61ADF0F2FA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00622816"/>
        <c:axId val="2100623648"/>
      </c:barChart>
      <c:catAx>
        <c:axId val="2100622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0623648"/>
        <c:crosses val="autoZero"/>
        <c:auto val="1"/>
        <c:lblAlgn val="ctr"/>
        <c:lblOffset val="100"/>
        <c:noMultiLvlLbl val="0"/>
      </c:catAx>
      <c:valAx>
        <c:axId val="210062364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2100622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52-47AE-889D-38505D92664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252-47AE-889D-38505D926649}"/>
              </c:ext>
            </c:extLst>
          </c:dPt>
          <c:dPt>
            <c:idx val="2"/>
            <c:bubble3D val="0"/>
            <c:spPr>
              <a:solidFill>
                <a:srgbClr val="CC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252-47AE-889D-38505D92664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252-47AE-889D-38505D926649}"/>
              </c:ext>
            </c:extLst>
          </c:dPt>
          <c:cat>
            <c:strRef>
              <c:f>Sheet1!$A$18:$A$21</c:f>
              <c:strCache>
                <c:ptCount val="4"/>
                <c:pt idx="0">
                  <c:v>Everyday</c:v>
                </c:pt>
                <c:pt idx="1">
                  <c:v>4-6 times p/wk</c:v>
                </c:pt>
                <c:pt idx="2">
                  <c:v>1-3 times p/wk</c:v>
                </c:pt>
                <c:pt idx="3">
                  <c:v>None</c:v>
                </c:pt>
              </c:strCache>
            </c:strRef>
          </c:cat>
          <c:val>
            <c:numRef>
              <c:f>Sheet1!$B$18:$B$21</c:f>
              <c:numCache>
                <c:formatCode>0%</c:formatCode>
                <c:ptCount val="4"/>
                <c:pt idx="0">
                  <c:v>7.0000000000000007E-2</c:v>
                </c:pt>
                <c:pt idx="1">
                  <c:v>0.17</c:v>
                </c:pt>
                <c:pt idx="2">
                  <c:v>0.32</c:v>
                </c:pt>
                <c:pt idx="3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252-47AE-889D-38505D9266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CE1-4B76-B4FB-8295FA523870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CE1-4B76-B4FB-8295FA523870}"/>
              </c:ext>
            </c:extLst>
          </c:dPt>
          <c:dPt>
            <c:idx val="2"/>
            <c:bubble3D val="0"/>
            <c:spPr>
              <a:solidFill>
                <a:srgbClr val="CC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CE1-4B76-B4FB-8295FA523870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CE1-4B76-B4FB-8295FA523870}"/>
              </c:ext>
            </c:extLst>
          </c:dPt>
          <c:cat>
            <c:strRef>
              <c:f>Sheet1!$A$23:$A$26</c:f>
              <c:strCache>
                <c:ptCount val="4"/>
                <c:pt idx="0">
                  <c:v>Everyday</c:v>
                </c:pt>
                <c:pt idx="1">
                  <c:v>4-6 times p/wk</c:v>
                </c:pt>
                <c:pt idx="2">
                  <c:v>1-3 times p/wk</c:v>
                </c:pt>
                <c:pt idx="3">
                  <c:v>None</c:v>
                </c:pt>
              </c:strCache>
            </c:strRef>
          </c:cat>
          <c:val>
            <c:numRef>
              <c:f>Sheet1!$B$23:$B$26</c:f>
              <c:numCache>
                <c:formatCode>0%</c:formatCode>
                <c:ptCount val="4"/>
                <c:pt idx="0">
                  <c:v>0.16</c:v>
                </c:pt>
                <c:pt idx="1">
                  <c:v>0.31</c:v>
                </c:pt>
                <c:pt idx="2">
                  <c:v>0.42</c:v>
                </c:pt>
                <c:pt idx="3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CE1-4B76-B4FB-8295FA523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Sheet1!$B$27</c:f>
              <c:strCache>
                <c:ptCount val="1"/>
                <c:pt idx="0">
                  <c:v>10-16 March</c:v>
                </c:pt>
              </c:strCache>
            </c:strRef>
          </c:tx>
          <c:spPr>
            <a:solidFill>
              <a:srgbClr val="CC00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Foodpanda</c:v>
                </c:pt>
                <c:pt idx="1">
                  <c:v>Deliveroo</c:v>
                </c:pt>
              </c:strCache>
            </c:strRef>
          </c:cat>
          <c:val>
            <c:numRef>
              <c:f>Sheet1!$B$28:$B$29</c:f>
              <c:numCache>
                <c:formatCode>0%</c:formatCode>
                <c:ptCount val="2"/>
                <c:pt idx="0">
                  <c:v>0.26</c:v>
                </c:pt>
                <c:pt idx="1">
                  <c:v>0.18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8-4ACB-A11C-9A3D17629435}"/>
            </c:ext>
          </c:extLst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27-1 Nov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Sheet1!$A$28:$A$29</c:f>
              <c:strCache>
                <c:ptCount val="2"/>
                <c:pt idx="0">
                  <c:v>Foodpanda</c:v>
                </c:pt>
                <c:pt idx="1">
                  <c:v>Deliveroo</c:v>
                </c:pt>
              </c:strCache>
            </c:strRef>
          </c:cat>
          <c:val>
            <c:numRef>
              <c:f>Sheet1!$C$28:$C$29</c:f>
              <c:numCache>
                <c:formatCode>0%</c:formatCode>
                <c:ptCount val="2"/>
                <c:pt idx="0">
                  <c:v>0.27</c:v>
                </c:pt>
                <c:pt idx="1">
                  <c:v>0.21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8-4ACB-A11C-9A3D176294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92921552"/>
        <c:axId val="2092919888"/>
      </c:barChart>
      <c:catAx>
        <c:axId val="2092921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92919888"/>
        <c:crosses val="autoZero"/>
        <c:auto val="1"/>
        <c:lblAlgn val="ctr"/>
        <c:lblOffset val="100"/>
        <c:noMultiLvlLbl val="0"/>
      </c:catAx>
      <c:valAx>
        <c:axId val="209291988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09292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FF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5E-4EB3-A11D-BAD9CFD11E5B}"/>
              </c:ext>
            </c:extLst>
          </c:dPt>
          <c:dPt>
            <c:idx val="1"/>
            <c:bubble3D val="0"/>
            <c:spPr>
              <a:solidFill>
                <a:srgbClr val="CC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5E-4EB3-A11D-BAD9CFD11E5B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5E-4EB3-A11D-BAD9CFD11E5B}"/>
              </c:ext>
            </c:extLst>
          </c:dPt>
          <c:dPt>
            <c:idx val="3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5E-4EB3-A11D-BAD9CFD11E5B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5E-4EB3-A11D-BAD9CFD11E5B}"/>
              </c:ext>
            </c:extLst>
          </c:dPt>
          <c:dPt>
            <c:idx val="5"/>
            <c:bubble3D val="0"/>
            <c:spPr>
              <a:solidFill>
                <a:srgbClr val="FFFF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B5E-4EB3-A11D-BAD9CFD11E5B}"/>
              </c:ext>
            </c:extLst>
          </c:dPt>
          <c:cat>
            <c:strRef>
              <c:f>Sheet2!$A$2:$A$7</c:f>
              <c:strCache>
                <c:ptCount val="6"/>
                <c:pt idx="0">
                  <c:v>Less than $50</c:v>
                </c:pt>
                <c:pt idx="1">
                  <c:v>$51-100</c:v>
                </c:pt>
                <c:pt idx="2">
                  <c:v>$100-200</c:v>
                </c:pt>
                <c:pt idx="3">
                  <c:v>$201-300</c:v>
                </c:pt>
                <c:pt idx="4">
                  <c:v>$300 or 400</c:v>
                </c:pt>
                <c:pt idx="5">
                  <c:v>$400 or above</c:v>
                </c:pt>
              </c:strCache>
            </c:strRef>
          </c:cat>
          <c:val>
            <c:numRef>
              <c:f>Sheet2!$B$2:$B$7</c:f>
              <c:numCache>
                <c:formatCode>0%</c:formatCode>
                <c:ptCount val="6"/>
                <c:pt idx="0">
                  <c:v>0.22600000000000001</c:v>
                </c:pt>
                <c:pt idx="1">
                  <c:v>0.25700000000000001</c:v>
                </c:pt>
                <c:pt idx="2">
                  <c:v>0.22600000000000001</c:v>
                </c:pt>
                <c:pt idx="3">
                  <c:v>0.151</c:v>
                </c:pt>
                <c:pt idx="4">
                  <c:v>8.1000000000000003E-2</c:v>
                </c:pt>
                <c:pt idx="5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B5E-4EB3-A11D-BAD9CFD11E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'FDGA4 Out Of Home Channel'!$A$12</c:f>
              <c:strCache>
                <c:ptCount val="1"/>
                <c:pt idx="0">
                  <c:v>World Cup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70-4839-9A23-7664FAB43760}"/>
              </c:ext>
            </c:extLst>
          </c:dPt>
          <c:dPt>
            <c:idx val="1"/>
            <c:bubble3D val="0"/>
            <c:spPr>
              <a:solidFill>
                <a:srgbClr val="FF33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770-4839-9A23-7664FAB43760}"/>
              </c:ext>
            </c:extLst>
          </c:dPt>
          <c:dPt>
            <c:idx val="2"/>
            <c:bubble3D val="0"/>
            <c:spPr>
              <a:solidFill>
                <a:srgbClr val="CC00F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770-4839-9A23-7664FAB43760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770-4839-9A23-7664FAB43760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770-4839-9A23-7664FAB43760}"/>
              </c:ext>
            </c:extLst>
          </c:dPt>
          <c:cat>
            <c:strRef>
              <c:f>'FDGA4 Out Of Home Channel'!$B$11:$F$11</c:f>
              <c:strCache>
                <c:ptCount val="5"/>
                <c:pt idx="0">
                  <c:v>Fine Dining</c:v>
                </c:pt>
                <c:pt idx="1">
                  <c:v>Bars &amp; Clubs</c:v>
                </c:pt>
                <c:pt idx="2">
                  <c:v>Western</c:v>
                </c:pt>
                <c:pt idx="3">
                  <c:v>Chinese </c:v>
                </c:pt>
                <c:pt idx="4">
                  <c:v>Others</c:v>
                </c:pt>
              </c:strCache>
            </c:strRef>
          </c:cat>
          <c:val>
            <c:numRef>
              <c:f>'FDGA4 Out Of Home Channel'!$B$12:$F$12</c:f>
              <c:numCache>
                <c:formatCode>0%</c:formatCode>
                <c:ptCount val="5"/>
                <c:pt idx="0">
                  <c:v>0.10199999999999999</c:v>
                </c:pt>
                <c:pt idx="1">
                  <c:v>0.56799999999999995</c:v>
                </c:pt>
                <c:pt idx="2">
                  <c:v>0.14799999999999999</c:v>
                </c:pt>
                <c:pt idx="3">
                  <c:v>9.0999999999999998E-2</c:v>
                </c:pt>
                <c:pt idx="4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770-4839-9A23-7664FAB437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6CFB8-154E-A94D-2224-159D2D32F3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C271A1-B9CC-F61D-9DFE-EEE043FDDC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198877-A345-182F-71B0-2B4A384B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4C9F0-EF47-8834-FDFC-0798DB5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7E045-A80C-3B08-F0E7-EEF45D82D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603996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6F31A-84EA-D6C3-8A07-2EF13F526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5F34E5-A908-DE1C-B6D4-C2AB1D2DFC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336B3-27A6-9EE8-A4A1-DC27CE92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7EE8B-0DDE-D17C-2D39-8094E6A52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CC0364-3CC9-75AF-E3D9-1F86A994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25024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3A5909F-CAAC-1B2C-6D03-2B441601A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55D7C9-92BA-B755-F848-037149ABF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CF6F0-355B-AF7C-6CD7-E6ED1E249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B0C945-4059-F5D8-7902-9045EC7E4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A8271-D5F2-61F1-5E48-C5D7186B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29946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1700891" y="2687940"/>
            <a:ext cx="1155" cy="10012"/>
          </a:xfrm>
          <a:custGeom>
            <a:avLst/>
            <a:gdLst/>
            <a:ahLst/>
            <a:cxnLst/>
            <a:rect l="l" t="t" r="r" b="b"/>
            <a:pathLst>
              <a:path w="1905" h="16510">
                <a:moveTo>
                  <a:pt x="1497" y="0"/>
                </a:moveTo>
                <a:lnTo>
                  <a:pt x="0" y="0"/>
                </a:lnTo>
                <a:lnTo>
                  <a:pt x="596" y="5298"/>
                </a:lnTo>
                <a:lnTo>
                  <a:pt x="1109" y="10617"/>
                </a:lnTo>
                <a:lnTo>
                  <a:pt x="1497" y="15968"/>
                </a:lnTo>
                <a:lnTo>
                  <a:pt x="1497" y="0"/>
                </a:lnTo>
                <a:close/>
              </a:path>
            </a:pathLst>
          </a:custGeom>
          <a:solidFill>
            <a:srgbClr val="FF402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50798" y="2085977"/>
            <a:ext cx="8046104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39786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78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27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4614D-8B30-D9B5-2C67-8D8363010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64BC4-6302-E33F-87B6-BB183475A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3C696-8230-CCD3-A3B6-077C49A9E2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064D5-5731-D897-F492-3D0819A37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2ECFAA-20D8-9FC3-16CC-573F92AF7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64131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77477-4459-FDE3-6D84-DE020BDE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BD65A-829A-AED8-1F10-349AAA24E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3959E-4A3A-51D1-D8C6-DFBCE48C5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65886-F3C0-45BD-228D-FE20EF080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082224-8CF3-297C-8AAC-9BC92142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035062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CBC28-A154-AB6C-C692-E8A7237B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D95DB-DE85-92FC-F40B-52C498AC0C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925369-013F-CC28-6C16-E71B7E8A4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54096-6D2D-ED60-B4BD-17C9FEA2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89F54-9A50-5422-68CE-3E9D83D4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4CC2E-F25B-CE5E-32C7-2B070C751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088918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80617-5499-AAF2-D996-720F7CDAF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6BC21-0791-6844-8AF1-B4058809BE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DE841A-51EE-36DF-6BFF-FEE6FBD40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A75D5F-A8E2-CA2B-FE75-CCC08443A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C1C4B2-E4DE-800A-DACD-2D78A9D311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C31759-B6A7-64EE-C9DA-A4F010DB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F0C8A3-4EB1-7BC0-AD27-07A0456D9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ED748-7637-B2D5-946F-0B7A96D40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1118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4FD39-4CE2-F06F-7FCF-2BE96FDB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BB94C-EC6B-69B2-38D3-88AC6B088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F3B565-9E35-E520-E6E9-17091E04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C1BBBD-D356-6DA0-6FD3-9119F35AF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113973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9A91F0-A55E-B9DE-862D-4D8ACC3B3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0DD2A2-7208-D36B-0D15-4B1EEBA34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FAB4A-B60D-B5B1-E08A-9799ED77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988724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79AB-F504-BB74-8828-43C7CB5F6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A8F25-7418-5268-859F-77CFA8677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917B5-DE1C-3E23-ABB2-995661447E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08CF0-EFF8-ECBF-18A8-0CA6AA5C8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871885-6CA0-8CCE-5245-1C8DAFB8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BE6590-2F98-2DB6-EF55-AC8D1519D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570358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99397-8A77-ECAB-F9BD-D50771AA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571DE-A43A-90F9-A45E-77B7C12DC7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94B682-4C03-624C-0E09-43AF1AE65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E3AB7-4467-5DFE-B61D-5A412550A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B51E8-211F-65AE-D507-43833CE61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A0F780-E65B-FD8F-D159-72F2A29A3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2732690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B5F9C4-83CA-22D4-1563-54F703FF2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1614E-8DFE-D883-C01F-A996F0838D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B7E30-FF4C-0CA5-F2F8-B51BE6C95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647AA-775F-4711-B21C-C93E485CE144}" type="datetimeFigureOut">
              <a:rPr lang="en-HK" smtClean="0"/>
              <a:t>28/11/2022</a:t>
            </a:fld>
            <a:endParaRPr lang="en-H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A2848-5F62-39A0-FB8A-3F5EE1A02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B5BA5-B012-08BF-1E05-F825217D1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28D84C-494E-4CE0-9082-E79B75E4BBF7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1447947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/>
          <p:nvPr/>
        </p:nvSpPr>
        <p:spPr>
          <a:xfrm>
            <a:off x="351201" y="1809738"/>
            <a:ext cx="11613183" cy="678849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lang="en-HK" sz="4366" b="1" spc="-449" dirty="0">
                <a:latin typeface="Verdana"/>
                <a:cs typeface="Verdana"/>
              </a:rPr>
              <a:t>Changing Local Consumer Landscape</a:t>
            </a:r>
            <a:endParaRPr sz="4366" b="1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51202" y="2476340"/>
            <a:ext cx="11489598" cy="1740654"/>
          </a:xfrm>
          <a:prstGeom prst="rect">
            <a:avLst/>
          </a:prstGeom>
        </p:spPr>
        <p:txBody>
          <a:bodyPr vert="horz" wrap="square" lIns="0" tIns="437818" rIns="0" bIns="0" rtlCol="0">
            <a:spAutoFit/>
          </a:bodyPr>
          <a:lstStyle/>
          <a:p>
            <a:pPr marL="7701" marR="3081">
              <a:lnSpc>
                <a:spcPct val="71900"/>
              </a:lnSpc>
              <a:spcBef>
                <a:spcPts val="3447"/>
              </a:spcBef>
            </a:pPr>
            <a:r>
              <a:rPr lang="en-HK" sz="5821" b="1" spc="-334" dirty="0">
                <a:solidFill>
                  <a:srgbClr val="FFFFFF"/>
                </a:solidFill>
                <a:latin typeface="Arial"/>
                <a:cs typeface="Arial"/>
              </a:rPr>
              <a:t>… And The Future of </a:t>
            </a:r>
            <a:r>
              <a:rPr sz="5821" b="1" spc="-334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5821" b="1" spc="-567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5821" b="1" spc="-3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5821" b="1" spc="-120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21" b="1" spc="203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5821" b="1" spc="-49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5821" b="1" spc="12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821" b="1" spc="-12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821" b="1" spc="-431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5821" b="1" spc="-3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5821" b="1" spc="12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821" b="1" spc="127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821" b="1" spc="97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821" b="1" spc="-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821" b="1" spc="-36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5821" b="1" spc="-82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821" b="1" spc="31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5821" b="1" spc="88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5821" b="1" spc="3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5821" b="1" spc="1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821" b="1" spc="-306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5821" b="1" spc="-3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5821" b="1" spc="21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821" b="1" spc="-7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5821" b="1" spc="33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5821" b="1" spc="3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821" b="1" spc="22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endParaRPr sz="5821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 txBox="1"/>
          <p:nvPr/>
        </p:nvSpPr>
        <p:spPr>
          <a:xfrm>
            <a:off x="794659" y="5486751"/>
            <a:ext cx="4844497" cy="16127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7316" algn="ctr">
              <a:spcBef>
                <a:spcPts val="688"/>
              </a:spcBef>
            </a:pPr>
            <a:r>
              <a:rPr lang="en-HK" sz="1000" b="1" u="sng" spc="-12" dirty="0">
                <a:latin typeface="Lucida Sans Unicode"/>
                <a:cs typeface="Lucida Sans Unicode"/>
              </a:rPr>
              <a:t>10-16 March</a:t>
            </a:r>
            <a:endParaRPr sz="1000" b="1" u="sng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58357" y="6101193"/>
            <a:ext cx="4177180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73" dirty="0">
                <a:latin typeface="Verdana"/>
                <a:cs typeface="Verdana"/>
              </a:rPr>
              <a:t>Dining-out frequency past 2 weeks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95999" y="1600089"/>
            <a:ext cx="45719" cy="4373992"/>
          </a:xfrm>
          <a:custGeom>
            <a:avLst/>
            <a:gdLst/>
            <a:ahLst/>
            <a:cxnLst/>
            <a:rect l="l" t="t" r="r" b="b"/>
            <a:pathLst>
              <a:path h="8061959">
                <a:moveTo>
                  <a:pt x="0" y="0"/>
                </a:moveTo>
                <a:lnTo>
                  <a:pt x="0" y="8061461"/>
                </a:lnTo>
              </a:path>
            </a:pathLst>
          </a:custGeom>
          <a:ln w="10470">
            <a:solidFill>
              <a:srgbClr val="CCD1D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08713" y="111695"/>
            <a:ext cx="10260887" cy="1023258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10782">
              <a:lnSpc>
                <a:spcPts val="3602"/>
              </a:lnSpc>
              <a:spcBef>
                <a:spcPts val="779"/>
              </a:spcBef>
            </a:pPr>
            <a:r>
              <a:rPr lang="en-HK" spc="30" dirty="0"/>
              <a:t>Household dining habits continues to fluctuate significantly…</a:t>
            </a:r>
            <a:endParaRPr spc="-6" dirty="0"/>
          </a:p>
        </p:txBody>
      </p:sp>
      <p:sp>
        <p:nvSpPr>
          <p:cNvPr id="19" name="object 19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38133C6-DEA7-B384-D845-108C37B414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9848435"/>
              </p:ext>
            </p:extLst>
          </p:nvPr>
        </p:nvGraphicFramePr>
        <p:xfrm>
          <a:off x="913958" y="2050415"/>
          <a:ext cx="4572000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F8AB102-2C0F-139C-A1D1-BA55C76D1C7A}"/>
              </a:ext>
            </a:extLst>
          </p:cNvPr>
          <p:cNvSpPr txBox="1"/>
          <p:nvPr/>
        </p:nvSpPr>
        <p:spPr>
          <a:xfrm>
            <a:off x="381198" y="3355435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None 44%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65DA6D-5682-3405-F393-3B812EAC0286}"/>
              </a:ext>
            </a:extLst>
          </p:cNvPr>
          <p:cNvSpPr txBox="1"/>
          <p:nvPr/>
        </p:nvSpPr>
        <p:spPr>
          <a:xfrm>
            <a:off x="4249331" y="4812549"/>
            <a:ext cx="176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1-3 times per week 32%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8F9238-5B59-6C88-6FFE-9EE884A06DD0}"/>
              </a:ext>
            </a:extLst>
          </p:cNvPr>
          <p:cNvSpPr txBox="1"/>
          <p:nvPr/>
        </p:nvSpPr>
        <p:spPr>
          <a:xfrm>
            <a:off x="4512418" y="2503072"/>
            <a:ext cx="1872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4-6 times per week 17%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B11C3-49C6-AA61-A659-F10E327070F4}"/>
              </a:ext>
            </a:extLst>
          </p:cNvPr>
          <p:cNvSpPr txBox="1"/>
          <p:nvPr/>
        </p:nvSpPr>
        <p:spPr>
          <a:xfrm>
            <a:off x="3510420" y="1926906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Everyday 7%</a:t>
            </a:r>
          </a:p>
        </p:txBody>
      </p:sp>
      <p:sp>
        <p:nvSpPr>
          <p:cNvPr id="25" name="object 3">
            <a:extLst>
              <a:ext uri="{FF2B5EF4-FFF2-40B4-BE49-F238E27FC236}">
                <a16:creationId xmlns:a16="http://schemas.microsoft.com/office/drawing/2014/main" id="{51EC24F6-D5E5-B19D-3A46-FB2F414F3CE2}"/>
              </a:ext>
            </a:extLst>
          </p:cNvPr>
          <p:cNvSpPr txBox="1"/>
          <p:nvPr/>
        </p:nvSpPr>
        <p:spPr>
          <a:xfrm>
            <a:off x="6966305" y="5486751"/>
            <a:ext cx="4844497" cy="16127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7316" algn="ctr">
              <a:spcBef>
                <a:spcPts val="688"/>
              </a:spcBef>
            </a:pPr>
            <a:r>
              <a:rPr lang="en-HK" sz="1000" b="1" u="sng" spc="-12" dirty="0">
                <a:latin typeface="Lucida Sans Unicode"/>
                <a:cs typeface="Lucida Sans Unicode"/>
              </a:rPr>
              <a:t>27-1 November</a:t>
            </a:r>
            <a:endParaRPr sz="1000" b="1" u="sng" dirty="0">
              <a:latin typeface="Arial"/>
              <a:cs typeface="Arial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E2987B0-E98B-92FC-975E-D9BF09FCE6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668645"/>
              </p:ext>
            </p:extLst>
          </p:nvPr>
        </p:nvGraphicFramePr>
        <p:xfrm>
          <a:off x="6751010" y="2050415"/>
          <a:ext cx="5059792" cy="334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96DA9A5-A7B6-A51F-9044-447146B43167}"/>
              </a:ext>
            </a:extLst>
          </p:cNvPr>
          <p:cNvSpPr txBox="1"/>
          <p:nvPr/>
        </p:nvSpPr>
        <p:spPr>
          <a:xfrm>
            <a:off x="10345529" y="4730528"/>
            <a:ext cx="1846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4-6 times per week 31%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62A86F-4D1C-8AE5-E778-3533DC04A4B5}"/>
              </a:ext>
            </a:extLst>
          </p:cNvPr>
          <p:cNvSpPr txBox="1"/>
          <p:nvPr/>
        </p:nvSpPr>
        <p:spPr>
          <a:xfrm>
            <a:off x="6412779" y="4298939"/>
            <a:ext cx="1933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1-3 times per week 42%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E66FBF-DC91-4ED9-5ACF-DD10F98C2219}"/>
              </a:ext>
            </a:extLst>
          </p:cNvPr>
          <p:cNvSpPr txBox="1"/>
          <p:nvPr/>
        </p:nvSpPr>
        <p:spPr>
          <a:xfrm>
            <a:off x="10345529" y="2253421"/>
            <a:ext cx="1499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Everyday 16%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1DB03-8FB2-838D-3883-C55F50CB7D90}"/>
              </a:ext>
            </a:extLst>
          </p:cNvPr>
          <p:cNvSpPr txBox="1"/>
          <p:nvPr/>
        </p:nvSpPr>
        <p:spPr>
          <a:xfrm>
            <a:off x="7333522" y="2121376"/>
            <a:ext cx="1154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None 11%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EDC35F-3D12-275A-CBD7-2D6818C29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133" y="0"/>
            <a:ext cx="4774439" cy="6858000"/>
          </a:xfrm>
          <a:prstGeom prst="rect">
            <a:avLst/>
          </a:prstGeom>
        </p:spPr>
      </p:pic>
      <p:sp>
        <p:nvSpPr>
          <p:cNvPr id="15" name="object 10">
            <a:extLst>
              <a:ext uri="{FF2B5EF4-FFF2-40B4-BE49-F238E27FC236}">
                <a16:creationId xmlns:a16="http://schemas.microsoft.com/office/drawing/2014/main" id="{65536E28-7474-2E9B-56EB-812860C7E700}"/>
              </a:ext>
            </a:extLst>
          </p:cNvPr>
          <p:cNvSpPr/>
          <p:nvPr/>
        </p:nvSpPr>
        <p:spPr>
          <a:xfrm>
            <a:off x="11334392" y="5333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9489D39B-243B-9BB7-9EDE-17C344FA9A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7807180"/>
              </p:ext>
            </p:extLst>
          </p:nvPr>
        </p:nvGraphicFramePr>
        <p:xfrm>
          <a:off x="1621432" y="2382520"/>
          <a:ext cx="5195928" cy="290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9" name="Picture 2" descr="Deliveroo (HK) | Companies Hiring in Hong Kong">
            <a:extLst>
              <a:ext uri="{FF2B5EF4-FFF2-40B4-BE49-F238E27FC236}">
                <a16:creationId xmlns:a16="http://schemas.microsoft.com/office/drawing/2014/main" id="{68BF48E2-185D-8842-A635-06F3882F6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35" y="2487728"/>
            <a:ext cx="1207135" cy="117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foodpanda (HK) | Companies Hiring in Hong Kong">
            <a:extLst>
              <a:ext uri="{FF2B5EF4-FFF2-40B4-BE49-F238E27FC236}">
                <a16:creationId xmlns:a16="http://schemas.microsoft.com/office/drawing/2014/main" id="{8695CC94-8D78-AFC5-DCF1-B6D626029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2" y="3832860"/>
            <a:ext cx="873443" cy="8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ECDA5892-318F-D3E5-6F5E-23DC4C427305}"/>
              </a:ext>
            </a:extLst>
          </p:cNvPr>
          <p:cNvSpPr txBox="1"/>
          <p:nvPr/>
        </p:nvSpPr>
        <p:spPr>
          <a:xfrm>
            <a:off x="1321942" y="6198868"/>
            <a:ext cx="4177180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73" dirty="0">
                <a:latin typeface="Verdana"/>
                <a:cs typeface="Verdana"/>
              </a:rPr>
              <a:t>Food aggregators used in the past 2 weeks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22" name="object 18">
            <a:extLst>
              <a:ext uri="{FF2B5EF4-FFF2-40B4-BE49-F238E27FC236}">
                <a16:creationId xmlns:a16="http://schemas.microsoft.com/office/drawing/2014/main" id="{6C671D5C-0962-BDC2-9CC0-3B562B8314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6917" y="126256"/>
            <a:ext cx="7288921" cy="1946588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10782">
              <a:lnSpc>
                <a:spcPts val="3602"/>
              </a:lnSpc>
              <a:spcBef>
                <a:spcPts val="779"/>
              </a:spcBef>
            </a:pPr>
            <a:r>
              <a:rPr lang="en-HK" sz="3580" b="1" spc="30" dirty="0">
                <a:latin typeface="Arial" panose="020B0604020202020204" pitchFamily="34" charset="0"/>
                <a:cs typeface="Arial" panose="020B0604020202020204" pitchFamily="34" charset="0"/>
              </a:rPr>
              <a:t>… Food aggregators have remained popular as households dining habits continues to evolve</a:t>
            </a:r>
            <a:endParaRPr sz="3580" b="1" spc="-6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093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351202" y="2476340"/>
            <a:ext cx="11489598" cy="2385574"/>
          </a:xfrm>
          <a:prstGeom prst="rect">
            <a:avLst/>
          </a:prstGeom>
        </p:spPr>
        <p:txBody>
          <a:bodyPr vert="horz" wrap="square" lIns="0" tIns="437818" rIns="0" bIns="0" rtlCol="0">
            <a:spAutoFit/>
          </a:bodyPr>
          <a:lstStyle/>
          <a:p>
            <a:pPr marL="7701" marR="3081">
              <a:lnSpc>
                <a:spcPct val="71900"/>
              </a:lnSpc>
              <a:spcBef>
                <a:spcPts val="3447"/>
              </a:spcBef>
            </a:pPr>
            <a:r>
              <a:rPr lang="en-HK" sz="5821" b="1" spc="-334" dirty="0">
                <a:solidFill>
                  <a:srgbClr val="FFFFFF"/>
                </a:solidFill>
                <a:latin typeface="Arial"/>
                <a:cs typeface="Arial"/>
              </a:rPr>
              <a:t>How will Hong Kong’s households celebrate</a:t>
            </a:r>
            <a:r>
              <a:rPr lang="en-HK" sz="5821" b="1" spc="-334" dirty="0">
                <a:latin typeface="Arial"/>
                <a:cs typeface="Arial"/>
              </a:rPr>
              <a:t> the World Cup and upcoming festivities?</a:t>
            </a:r>
            <a:endParaRPr sz="582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8784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3700" y="59583"/>
            <a:ext cx="5895339" cy="1484923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3081">
              <a:lnSpc>
                <a:spcPts val="3602"/>
              </a:lnSpc>
              <a:spcBef>
                <a:spcPts val="779"/>
              </a:spcBef>
            </a:pPr>
            <a:r>
              <a:rPr lang="en-HK" sz="3600" b="1" spc="30" dirty="0">
                <a:latin typeface="Arial" panose="020B0604020202020204" pitchFamily="34" charset="0"/>
                <a:cs typeface="Arial" panose="020B0604020202020204" pitchFamily="34" charset="0"/>
              </a:rPr>
              <a:t>Seasonal celebrations will take precedence over the World Cup</a:t>
            </a:r>
            <a:endParaRPr sz="3600" b="1" spc="-6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4" name="Picture 13" descr="A picture containing text, building, outdoor&#10;&#10;Description automatically generated">
            <a:extLst>
              <a:ext uri="{FF2B5EF4-FFF2-40B4-BE49-F238E27FC236}">
                <a16:creationId xmlns:a16="http://schemas.microsoft.com/office/drawing/2014/main" id="{EF47424B-C48C-B452-9F5F-B936FCABA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07" y="13540"/>
            <a:ext cx="5395494" cy="684446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7DAEE4-B537-4C31-62A3-933DF45A62E5}"/>
              </a:ext>
            </a:extLst>
          </p:cNvPr>
          <p:cNvSpPr txBox="1"/>
          <p:nvPr/>
        </p:nvSpPr>
        <p:spPr>
          <a:xfrm>
            <a:off x="457201" y="2539437"/>
            <a:ext cx="5895340" cy="830997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H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8% </a:t>
            </a:r>
            <a:r>
              <a:rPr lang="en-H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planning to celebrate the World Cup out-of-home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C77180-4AED-3585-636F-DB4A3B2D2ECB}"/>
              </a:ext>
            </a:extLst>
          </p:cNvPr>
          <p:cNvSpPr txBox="1"/>
          <p:nvPr/>
        </p:nvSpPr>
        <p:spPr>
          <a:xfrm>
            <a:off x="457201" y="4483745"/>
            <a:ext cx="5895340" cy="830997"/>
          </a:xfrm>
          <a:prstGeom prst="rect">
            <a:avLst/>
          </a:prstGeom>
          <a:solidFill>
            <a:srgbClr val="FF3300"/>
          </a:solidFill>
        </p:spPr>
        <p:txBody>
          <a:bodyPr wrap="square" rtlCol="0">
            <a:spAutoFit/>
          </a:bodyPr>
          <a:lstStyle/>
          <a:p>
            <a:r>
              <a:rPr lang="en-HK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36% </a:t>
            </a:r>
            <a:r>
              <a:rPr lang="en-HK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planning to celebrate their Xmas and the New Year out-of-home</a:t>
            </a:r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4A188B34-9267-DE88-8171-EB71EEE7DDB6}"/>
              </a:ext>
            </a:extLst>
          </p:cNvPr>
          <p:cNvSpPr/>
          <p:nvPr/>
        </p:nvSpPr>
        <p:spPr>
          <a:xfrm>
            <a:off x="11334392" y="5333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  <p:extLst>
      <p:ext uri="{BB962C8B-B14F-4D97-AF65-F5344CB8AC3E}">
        <p14:creationId xmlns:p14="http://schemas.microsoft.com/office/powerpoint/2010/main" val="1745797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4752" y="122753"/>
            <a:ext cx="7002460" cy="1484923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3081">
              <a:lnSpc>
                <a:spcPts val="3602"/>
              </a:lnSpc>
              <a:spcBef>
                <a:spcPts val="779"/>
              </a:spcBef>
            </a:pPr>
            <a:r>
              <a:rPr lang="en-HK" sz="3600" b="1" spc="30" dirty="0">
                <a:latin typeface="Arial" panose="020B0604020202020204" pitchFamily="34" charset="0"/>
                <a:cs typeface="Arial" panose="020B0604020202020204" pitchFamily="34" charset="0"/>
              </a:rPr>
              <a:t>Excluding food, half of the consumers are willing to spend $100 or more out-of-home</a:t>
            </a:r>
            <a:endParaRPr sz="3600" b="1" spc="-6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0">
            <a:extLst>
              <a:ext uri="{FF2B5EF4-FFF2-40B4-BE49-F238E27FC236}">
                <a16:creationId xmlns:a16="http://schemas.microsoft.com/office/drawing/2014/main" id="{4A188B34-9267-DE88-8171-EB71EEE7DDB6}"/>
              </a:ext>
            </a:extLst>
          </p:cNvPr>
          <p:cNvSpPr/>
          <p:nvPr/>
        </p:nvSpPr>
        <p:spPr>
          <a:xfrm>
            <a:off x="11334392" y="5333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E3972BED-8576-6E86-4A19-C26FE66E01E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107014"/>
              </p:ext>
            </p:extLst>
          </p:nvPr>
        </p:nvGraphicFramePr>
        <p:xfrm>
          <a:off x="1516793" y="2212953"/>
          <a:ext cx="4266660" cy="340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 descr="A group of people sitting at a table with a large screen behind them&#10;&#10;Description automatically generated with low confidence">
            <a:extLst>
              <a:ext uri="{FF2B5EF4-FFF2-40B4-BE49-F238E27FC236}">
                <a16:creationId xmlns:a16="http://schemas.microsoft.com/office/drawing/2014/main" id="{D680BC5B-EA37-26E7-7186-55EB377DE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153" y="0"/>
            <a:ext cx="4951419" cy="6858000"/>
          </a:xfrm>
          <a:prstGeom prst="rect">
            <a:avLst/>
          </a:prstGeom>
        </p:spPr>
      </p:pic>
      <p:sp>
        <p:nvSpPr>
          <p:cNvPr id="7" name="object 10">
            <a:extLst>
              <a:ext uri="{FF2B5EF4-FFF2-40B4-BE49-F238E27FC236}">
                <a16:creationId xmlns:a16="http://schemas.microsoft.com/office/drawing/2014/main" id="{6DFA1AF9-94C9-B81A-FA9C-03DD02F675C2}"/>
              </a:ext>
            </a:extLst>
          </p:cNvPr>
          <p:cNvSpPr/>
          <p:nvPr/>
        </p:nvSpPr>
        <p:spPr>
          <a:xfrm>
            <a:off x="11486792" y="6857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5811C670-E9E9-1A32-5C81-2272069AA4FA}"/>
              </a:ext>
            </a:extLst>
          </p:cNvPr>
          <p:cNvSpPr txBox="1"/>
          <p:nvPr/>
        </p:nvSpPr>
        <p:spPr>
          <a:xfrm>
            <a:off x="1031651" y="6363527"/>
            <a:ext cx="4947097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73" dirty="0">
                <a:latin typeface="Verdana"/>
                <a:cs typeface="Verdana"/>
              </a:rPr>
              <a:t>Planned out-of-home beverage spending per occasion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4D99C-874B-A1FF-960B-4FA087D01E37}"/>
              </a:ext>
            </a:extLst>
          </p:cNvPr>
          <p:cNvSpPr txBox="1"/>
          <p:nvPr/>
        </p:nvSpPr>
        <p:spPr>
          <a:xfrm>
            <a:off x="4951848" y="2770186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Less than $50 23%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D37D81-5082-950B-5C91-B097981564F9}"/>
              </a:ext>
            </a:extLst>
          </p:cNvPr>
          <p:cNvSpPr txBox="1"/>
          <p:nvPr/>
        </p:nvSpPr>
        <p:spPr>
          <a:xfrm>
            <a:off x="4835842" y="4785282"/>
            <a:ext cx="176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$50 to $100 26%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1CC50F-2986-2C4C-54D3-4640142C6451}"/>
              </a:ext>
            </a:extLst>
          </p:cNvPr>
          <p:cNvSpPr txBox="1"/>
          <p:nvPr/>
        </p:nvSpPr>
        <p:spPr>
          <a:xfrm>
            <a:off x="999202" y="5247421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$101 to $200 23%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906BA5-F032-11E2-2C8A-0CC894EA2BA7}"/>
              </a:ext>
            </a:extLst>
          </p:cNvPr>
          <p:cNvSpPr txBox="1"/>
          <p:nvPr/>
        </p:nvSpPr>
        <p:spPr>
          <a:xfrm>
            <a:off x="125009" y="3429000"/>
            <a:ext cx="1883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$201 to $300 15%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974979-9208-A99B-C096-06428E3B1B17}"/>
              </a:ext>
            </a:extLst>
          </p:cNvPr>
          <p:cNvSpPr txBox="1"/>
          <p:nvPr/>
        </p:nvSpPr>
        <p:spPr>
          <a:xfrm>
            <a:off x="582209" y="2438200"/>
            <a:ext cx="176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$301 to $400 8%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0DEB5B-6CD1-170D-6BDB-F010D762B0DD}"/>
              </a:ext>
            </a:extLst>
          </p:cNvPr>
          <p:cNvSpPr txBox="1"/>
          <p:nvPr/>
        </p:nvSpPr>
        <p:spPr>
          <a:xfrm>
            <a:off x="2715809" y="1981063"/>
            <a:ext cx="1807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$401 or more 6%</a:t>
            </a:r>
          </a:p>
        </p:txBody>
      </p:sp>
    </p:spTree>
    <p:extLst>
      <p:ext uri="{BB962C8B-B14F-4D97-AF65-F5344CB8AC3E}">
        <p14:creationId xmlns:p14="http://schemas.microsoft.com/office/powerpoint/2010/main" val="1937364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715991" y="5868275"/>
            <a:ext cx="4177180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73" dirty="0">
                <a:latin typeface="Verdana"/>
                <a:cs typeface="Verdana"/>
              </a:rPr>
              <a:t>World Cup Planned Visit By Channel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6095999" y="1600089"/>
            <a:ext cx="45719" cy="4373992"/>
          </a:xfrm>
          <a:custGeom>
            <a:avLst/>
            <a:gdLst/>
            <a:ahLst/>
            <a:cxnLst/>
            <a:rect l="l" t="t" r="r" b="b"/>
            <a:pathLst>
              <a:path h="8061959">
                <a:moveTo>
                  <a:pt x="0" y="0"/>
                </a:moveTo>
                <a:lnTo>
                  <a:pt x="0" y="8061461"/>
                </a:lnTo>
              </a:path>
            </a:pathLst>
          </a:custGeom>
          <a:ln w="10470">
            <a:solidFill>
              <a:srgbClr val="CCD1D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494137" y="92270"/>
            <a:ext cx="10260887" cy="1484923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10782">
              <a:lnSpc>
                <a:spcPts val="3602"/>
              </a:lnSpc>
              <a:spcBef>
                <a:spcPts val="779"/>
              </a:spcBef>
            </a:pPr>
            <a:r>
              <a:rPr lang="en-HK" spc="30" dirty="0"/>
              <a:t>Bars &amp; clubs channel will dominate the World Cup, whilst Western &amp; fine dining features strongly for Xmas</a:t>
            </a:r>
            <a:endParaRPr spc="-6" dirty="0"/>
          </a:p>
        </p:txBody>
      </p:sp>
      <p:sp>
        <p:nvSpPr>
          <p:cNvPr id="19" name="object 19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20" name="Chart 19">
            <a:extLst>
              <a:ext uri="{FF2B5EF4-FFF2-40B4-BE49-F238E27FC236}">
                <a16:creationId xmlns:a16="http://schemas.microsoft.com/office/drawing/2014/main" id="{A38133C6-DEA7-B384-D845-108C37B414EF}"/>
              </a:ext>
            </a:extLst>
          </p:cNvPr>
          <p:cNvGraphicFramePr>
            <a:graphicFrameLocks/>
          </p:cNvGraphicFramePr>
          <p:nvPr/>
        </p:nvGraphicFramePr>
        <p:xfrm>
          <a:off x="913958" y="2050415"/>
          <a:ext cx="4572000" cy="326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7F8AB102-2C0F-139C-A1D1-BA55C76D1C7A}"/>
              </a:ext>
            </a:extLst>
          </p:cNvPr>
          <p:cNvSpPr txBox="1"/>
          <p:nvPr/>
        </p:nvSpPr>
        <p:spPr>
          <a:xfrm>
            <a:off x="-5938" y="4229289"/>
            <a:ext cx="1443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Western 15%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65DA6D-5682-3405-F393-3B812EAC0286}"/>
              </a:ext>
            </a:extLst>
          </p:cNvPr>
          <p:cNvSpPr txBox="1"/>
          <p:nvPr/>
        </p:nvSpPr>
        <p:spPr>
          <a:xfrm>
            <a:off x="4249331" y="4812549"/>
            <a:ext cx="1769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Bars &amp; clubs  57%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78F9238-5B59-6C88-6FFE-9EE884A06DD0}"/>
              </a:ext>
            </a:extLst>
          </p:cNvPr>
          <p:cNvSpPr txBox="1"/>
          <p:nvPr/>
        </p:nvSpPr>
        <p:spPr>
          <a:xfrm>
            <a:off x="3736709" y="2275249"/>
            <a:ext cx="187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Fine dining 10%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4B11C3-49C6-AA61-A659-F10E327070F4}"/>
              </a:ext>
            </a:extLst>
          </p:cNvPr>
          <p:cNvSpPr txBox="1"/>
          <p:nvPr/>
        </p:nvSpPr>
        <p:spPr>
          <a:xfrm>
            <a:off x="1849065" y="2000375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Others 9%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3E2987B0-E98B-92FC-975E-D9BF09FCE66B}"/>
              </a:ext>
            </a:extLst>
          </p:cNvPr>
          <p:cNvGraphicFramePr>
            <a:graphicFrameLocks/>
          </p:cNvGraphicFramePr>
          <p:nvPr/>
        </p:nvGraphicFramePr>
        <p:xfrm>
          <a:off x="6751010" y="2050415"/>
          <a:ext cx="5059792" cy="3348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A96DA9A5-A7B6-A51F-9044-447146B43167}"/>
              </a:ext>
            </a:extLst>
          </p:cNvPr>
          <p:cNvSpPr txBox="1"/>
          <p:nvPr/>
        </p:nvSpPr>
        <p:spPr>
          <a:xfrm>
            <a:off x="10345529" y="4730528"/>
            <a:ext cx="184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Bars &amp; clubs 17%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462A86F-4D1C-8AE5-E778-3533DC04A4B5}"/>
              </a:ext>
            </a:extLst>
          </p:cNvPr>
          <p:cNvSpPr txBox="1"/>
          <p:nvPr/>
        </p:nvSpPr>
        <p:spPr>
          <a:xfrm>
            <a:off x="6338197" y="4979367"/>
            <a:ext cx="1933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b="1" dirty="0"/>
              <a:t>Western 47%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E66FBF-DC91-4ED9-5ACF-DD10F98C2219}"/>
              </a:ext>
            </a:extLst>
          </p:cNvPr>
          <p:cNvSpPr txBox="1"/>
          <p:nvPr/>
        </p:nvSpPr>
        <p:spPr>
          <a:xfrm>
            <a:off x="10125725" y="2485725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Fine dining 23%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C1DB03-8FB2-838D-3883-C55F50CB7D90}"/>
              </a:ext>
            </a:extLst>
          </p:cNvPr>
          <p:cNvSpPr txBox="1"/>
          <p:nvPr/>
        </p:nvSpPr>
        <p:spPr>
          <a:xfrm>
            <a:off x="6751010" y="2145693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Chinese 7%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9E9EC328-997F-4765-34F3-7CAFB5A78F03}"/>
              </a:ext>
            </a:extLst>
          </p:cNvPr>
          <p:cNvSpPr txBox="1"/>
          <p:nvPr/>
        </p:nvSpPr>
        <p:spPr>
          <a:xfrm>
            <a:off x="7004812" y="5882389"/>
            <a:ext cx="4177180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73" dirty="0">
                <a:latin typeface="Verdana"/>
                <a:cs typeface="Verdana"/>
              </a:rPr>
              <a:t>Xmas Planned Visit By Channel</a:t>
            </a:r>
            <a:endParaRPr sz="1486" dirty="0">
              <a:latin typeface="Verdana"/>
              <a:cs typeface="Verdana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3EC04794-9EC0-472E-7042-4CE706781B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9494877"/>
              </p:ext>
            </p:extLst>
          </p:nvPr>
        </p:nvGraphicFramePr>
        <p:xfrm>
          <a:off x="438492" y="2206002"/>
          <a:ext cx="4998756" cy="3541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EA50D82-11E7-B6B2-014E-5F72F91FC7C3}"/>
              </a:ext>
            </a:extLst>
          </p:cNvPr>
          <p:cNvSpPr txBox="1"/>
          <p:nvPr/>
        </p:nvSpPr>
        <p:spPr>
          <a:xfrm>
            <a:off x="303917" y="2617508"/>
            <a:ext cx="126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Chinese 9%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57615B-8ADE-B6CD-7A0A-076AF390822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3585316"/>
              </p:ext>
            </p:extLst>
          </p:nvPr>
        </p:nvGraphicFramePr>
        <p:xfrm>
          <a:off x="6329051" y="2130295"/>
          <a:ext cx="5254379" cy="34836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0A9C085-ABBE-BB64-F92E-C380BB90F4BD}"/>
              </a:ext>
            </a:extLst>
          </p:cNvPr>
          <p:cNvSpPr txBox="1"/>
          <p:nvPr/>
        </p:nvSpPr>
        <p:spPr>
          <a:xfrm>
            <a:off x="8053268" y="1760794"/>
            <a:ext cx="1167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K" b="1" dirty="0"/>
              <a:t>Others 5%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17473F-0718-8CEF-2E75-D7608D4C2415}"/>
              </a:ext>
            </a:extLst>
          </p:cNvPr>
          <p:cNvSpPr/>
          <p:nvPr/>
        </p:nvSpPr>
        <p:spPr>
          <a:xfrm>
            <a:off x="4249331" y="4812549"/>
            <a:ext cx="1375250" cy="6605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FBE742-A966-A046-E848-209A705BD18B}"/>
              </a:ext>
            </a:extLst>
          </p:cNvPr>
          <p:cNvSpPr/>
          <p:nvPr/>
        </p:nvSpPr>
        <p:spPr>
          <a:xfrm>
            <a:off x="6372803" y="4872837"/>
            <a:ext cx="1375250" cy="660528"/>
          </a:xfrm>
          <a:prstGeom prst="rect">
            <a:avLst/>
          </a:prstGeom>
          <a:noFill/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012055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351202" y="2476340"/>
            <a:ext cx="11489598" cy="1740654"/>
          </a:xfrm>
          <a:prstGeom prst="rect">
            <a:avLst/>
          </a:prstGeom>
        </p:spPr>
        <p:txBody>
          <a:bodyPr vert="horz" wrap="square" lIns="0" tIns="437818" rIns="0" bIns="0" rtlCol="0">
            <a:spAutoFit/>
          </a:bodyPr>
          <a:lstStyle/>
          <a:p>
            <a:pPr marL="7701" marR="3081">
              <a:lnSpc>
                <a:spcPct val="71900"/>
              </a:lnSpc>
              <a:spcBef>
                <a:spcPts val="3447"/>
              </a:spcBef>
            </a:pPr>
            <a:r>
              <a:rPr lang="en-HK" sz="5821" b="1" spc="-334" dirty="0">
                <a:solidFill>
                  <a:srgbClr val="FFFFFF"/>
                </a:solidFill>
                <a:latin typeface="Arial"/>
                <a:cs typeface="Arial"/>
              </a:rPr>
              <a:t>How will GBA consumers behave </a:t>
            </a:r>
            <a:r>
              <a:rPr lang="en-HK" sz="5821" b="1" spc="-334" dirty="0">
                <a:latin typeface="Arial"/>
                <a:cs typeface="Arial"/>
              </a:rPr>
              <a:t>when the border reopens?</a:t>
            </a:r>
            <a:endParaRPr sz="582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760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58AE8F-8CCF-5A1B-A128-AD0FBC332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12214662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88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50083-3FFA-3726-4EE8-738BCC420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50"/>
            <a:ext cx="1220330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51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A7AFCC-FA7C-E5F5-8760-7F182CA3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5" y="842962"/>
            <a:ext cx="9124950" cy="5172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F742D5-F4B1-8141-6A79-16408B0E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249"/>
            <a:ext cx="12192000" cy="691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74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E0849CD-DEE0-B81D-AE2D-EEF395A9F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" y="3810"/>
            <a:ext cx="11439525" cy="686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65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277CD95-A017-E5BF-41AA-CDD6E82B3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380"/>
            <a:ext cx="12191999" cy="686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90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1DA7AA-C4C8-4FE0-B367-2BFB85FDD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54"/>
            <a:ext cx="12221035" cy="68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04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1A866-21DA-E045-16E5-08AD6DE4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350"/>
            <a:ext cx="1220330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95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102B8A-43E5-A091-29AB-590DF2A00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8"/>
            <a:ext cx="12208288" cy="68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012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B25893-A595-75C0-C811-7AAF6D813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90"/>
            <a:ext cx="12195540" cy="685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204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45D956-5F4E-CAAD-3545-C7859E4FF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7119"/>
            <a:ext cx="12161718" cy="6875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108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B2BC6-1AC9-ED8E-14E3-945E8B585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9049"/>
            <a:ext cx="12226057" cy="6838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15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4937" y="0"/>
            <a:ext cx="5206635" cy="6857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3721" y="2165192"/>
            <a:ext cx="4901487" cy="3201467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85869">
              <a:lnSpc>
                <a:spcPct val="101000"/>
              </a:lnSpc>
              <a:spcBef>
                <a:spcPts val="58"/>
              </a:spcBef>
            </a:pPr>
            <a:r>
              <a:rPr lang="en-HK" sz="1486" spc="-94" dirty="0">
                <a:latin typeface="Verdana"/>
                <a:cs typeface="Verdana"/>
              </a:rPr>
              <a:t>OMNI and other channels are here to stay as brands need to prioritise their resources to develop the white-space opportunities</a:t>
            </a:r>
            <a:r>
              <a:rPr sz="1486" spc="-255" dirty="0">
                <a:latin typeface="Verdana"/>
                <a:cs typeface="Verdana"/>
              </a:rPr>
              <a:t>.</a:t>
            </a:r>
            <a:endParaRPr sz="1486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455" dirty="0">
              <a:latin typeface="Verdana"/>
              <a:cs typeface="Verdana"/>
            </a:endParaRPr>
          </a:p>
          <a:p>
            <a:pPr marL="7701" marR="33886" algn="just">
              <a:lnSpc>
                <a:spcPct val="101000"/>
              </a:lnSpc>
              <a:spcBef>
                <a:spcPts val="3"/>
              </a:spcBef>
            </a:pPr>
            <a:r>
              <a:rPr sz="1486" spc="-170" dirty="0">
                <a:latin typeface="Verdana"/>
                <a:cs typeface="Verdana"/>
              </a:rPr>
              <a:t>As</a:t>
            </a:r>
            <a:r>
              <a:rPr sz="1486" spc="33" dirty="0">
                <a:latin typeface="Verdana"/>
                <a:cs typeface="Verdana"/>
              </a:rPr>
              <a:t> </a:t>
            </a:r>
            <a:r>
              <a:rPr sz="1486" spc="-69" dirty="0">
                <a:latin typeface="Verdana"/>
                <a:cs typeface="Verdana"/>
              </a:rPr>
              <a:t>Hong</a:t>
            </a:r>
            <a:r>
              <a:rPr sz="1486" spc="-61" dirty="0">
                <a:latin typeface="Verdana"/>
                <a:cs typeface="Verdana"/>
              </a:rPr>
              <a:t> </a:t>
            </a:r>
            <a:r>
              <a:rPr sz="1486" spc="-121" dirty="0">
                <a:latin typeface="Verdana"/>
                <a:cs typeface="Verdana"/>
              </a:rPr>
              <a:t>Kong</a:t>
            </a:r>
            <a:r>
              <a:rPr sz="1486" spc="-9" dirty="0">
                <a:latin typeface="Verdana"/>
                <a:cs typeface="Verdana"/>
              </a:rPr>
              <a:t> </a:t>
            </a:r>
            <a:r>
              <a:rPr sz="1486" spc="-203" dirty="0">
                <a:latin typeface="Verdana"/>
                <a:cs typeface="Verdana"/>
              </a:rPr>
              <a:t>is</a:t>
            </a:r>
            <a:r>
              <a:rPr sz="1486" spc="73" dirty="0">
                <a:latin typeface="Verdana"/>
                <a:cs typeface="Verdana"/>
              </a:rPr>
              <a:t> </a:t>
            </a:r>
            <a:r>
              <a:rPr sz="1486" spc="-97" dirty="0">
                <a:latin typeface="Verdana"/>
                <a:cs typeface="Verdana"/>
              </a:rPr>
              <a:t>planning</a:t>
            </a:r>
            <a:r>
              <a:rPr sz="1486" spc="-33" dirty="0">
                <a:latin typeface="Verdana"/>
                <a:cs typeface="Verdana"/>
              </a:rPr>
              <a:t> </a:t>
            </a:r>
            <a:r>
              <a:rPr sz="1486" spc="-197" dirty="0">
                <a:latin typeface="Verdana"/>
                <a:cs typeface="Verdana"/>
              </a:rPr>
              <a:t>to</a:t>
            </a:r>
            <a:r>
              <a:rPr sz="1486" spc="67" dirty="0">
                <a:latin typeface="Verdana"/>
                <a:cs typeface="Verdana"/>
              </a:rPr>
              <a:t> </a:t>
            </a:r>
            <a:r>
              <a:rPr sz="1486" spc="-139" dirty="0">
                <a:latin typeface="Verdana"/>
                <a:cs typeface="Verdana"/>
              </a:rPr>
              <a:t>reset</a:t>
            </a:r>
            <a:r>
              <a:rPr sz="1486" spc="9" dirty="0">
                <a:latin typeface="Verdana"/>
                <a:cs typeface="Verdana"/>
              </a:rPr>
              <a:t> </a:t>
            </a:r>
            <a:r>
              <a:rPr sz="1486" spc="-124" dirty="0">
                <a:latin typeface="Verdana"/>
                <a:cs typeface="Verdana"/>
              </a:rPr>
              <a:t>and</a:t>
            </a:r>
            <a:r>
              <a:rPr sz="1486" spc="12" dirty="0">
                <a:latin typeface="Verdana"/>
                <a:cs typeface="Verdana"/>
              </a:rPr>
              <a:t> </a:t>
            </a:r>
            <a:r>
              <a:rPr sz="1486" spc="-94" dirty="0">
                <a:latin typeface="Verdana"/>
                <a:cs typeface="Verdana"/>
              </a:rPr>
              <a:t>reopen</a:t>
            </a:r>
            <a:r>
              <a:rPr sz="1486" spc="15" dirty="0">
                <a:latin typeface="Verdana"/>
                <a:cs typeface="Verdana"/>
              </a:rPr>
              <a:t> </a:t>
            </a:r>
            <a:r>
              <a:rPr sz="1486" spc="-167" dirty="0">
                <a:latin typeface="Verdana"/>
                <a:cs typeface="Verdana"/>
              </a:rPr>
              <a:t>its</a:t>
            </a:r>
            <a:r>
              <a:rPr sz="1486" spc="36" dirty="0">
                <a:latin typeface="Verdana"/>
                <a:cs typeface="Verdana"/>
              </a:rPr>
              <a:t> </a:t>
            </a:r>
            <a:r>
              <a:rPr sz="1486" spc="-73" dirty="0">
                <a:latin typeface="Verdana"/>
                <a:cs typeface="Verdana"/>
              </a:rPr>
              <a:t>borders, </a:t>
            </a:r>
            <a:r>
              <a:rPr sz="1486" spc="-139" dirty="0">
                <a:latin typeface="Verdana"/>
                <a:cs typeface="Verdana"/>
              </a:rPr>
              <a:t>this</a:t>
            </a:r>
            <a:r>
              <a:rPr sz="1486" spc="3" dirty="0">
                <a:latin typeface="Verdana"/>
                <a:cs typeface="Verdana"/>
              </a:rPr>
              <a:t> </a:t>
            </a:r>
            <a:r>
              <a:rPr sz="1486" spc="-109" dirty="0">
                <a:latin typeface="Verdana"/>
                <a:cs typeface="Verdana"/>
              </a:rPr>
              <a:t>potential</a:t>
            </a:r>
            <a:r>
              <a:rPr sz="1486" spc="-9" dirty="0">
                <a:latin typeface="Verdana"/>
                <a:cs typeface="Verdana"/>
              </a:rPr>
              <a:t> </a:t>
            </a:r>
            <a:r>
              <a:rPr sz="1486" spc="-109" dirty="0">
                <a:latin typeface="Verdana"/>
                <a:cs typeface="Verdana"/>
              </a:rPr>
              <a:t>loss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06" dirty="0">
                <a:latin typeface="Verdana"/>
                <a:cs typeface="Verdana"/>
              </a:rPr>
              <a:t>of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09" dirty="0">
                <a:latin typeface="Verdana"/>
                <a:cs typeface="Verdana"/>
              </a:rPr>
              <a:t>those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15" dirty="0">
                <a:latin typeface="Verdana"/>
                <a:cs typeface="Verdana"/>
              </a:rPr>
              <a:t>previous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27" dirty="0">
                <a:latin typeface="Verdana"/>
                <a:cs typeface="Verdana"/>
              </a:rPr>
              <a:t>visitors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24" dirty="0">
                <a:latin typeface="Verdana"/>
                <a:cs typeface="Verdana"/>
              </a:rPr>
              <a:t>might</a:t>
            </a:r>
            <a:r>
              <a:rPr sz="1486" spc="3" dirty="0">
                <a:latin typeface="Verdana"/>
                <a:cs typeface="Verdana"/>
              </a:rPr>
              <a:t> </a:t>
            </a:r>
            <a:r>
              <a:rPr sz="1486" spc="-127" dirty="0">
                <a:latin typeface="Verdana"/>
                <a:cs typeface="Verdana"/>
              </a:rPr>
              <a:t>not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103" dirty="0">
                <a:latin typeface="Verdana"/>
                <a:cs typeface="Verdana"/>
              </a:rPr>
              <a:t>be</a:t>
            </a:r>
            <a:r>
              <a:rPr sz="1486" dirty="0">
                <a:latin typeface="Verdana"/>
                <a:cs typeface="Verdana"/>
              </a:rPr>
              <a:t> </a:t>
            </a:r>
            <a:r>
              <a:rPr sz="1486" spc="-30" dirty="0">
                <a:latin typeface="Verdana"/>
                <a:cs typeface="Verdana"/>
              </a:rPr>
              <a:t>a </a:t>
            </a:r>
            <a:r>
              <a:rPr sz="1486" spc="-58" dirty="0">
                <a:latin typeface="Verdana"/>
                <a:cs typeface="Verdana"/>
              </a:rPr>
              <a:t>bad</a:t>
            </a:r>
            <a:r>
              <a:rPr sz="1486" spc="-139" dirty="0">
                <a:latin typeface="Verdana"/>
                <a:cs typeface="Verdana"/>
              </a:rPr>
              <a:t> </a:t>
            </a:r>
            <a:r>
              <a:rPr sz="1486" spc="-12" dirty="0">
                <a:latin typeface="Verdana"/>
                <a:cs typeface="Verdana"/>
              </a:rPr>
              <a:t>thing.</a:t>
            </a:r>
            <a:endParaRPr sz="1486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455" dirty="0">
              <a:latin typeface="Verdana"/>
              <a:cs typeface="Verdana"/>
            </a:endParaRPr>
          </a:p>
          <a:p>
            <a:pPr marL="7701" marR="3081">
              <a:lnSpc>
                <a:spcPct val="101000"/>
              </a:lnSpc>
              <a:spcBef>
                <a:spcPts val="3"/>
              </a:spcBef>
            </a:pPr>
            <a:r>
              <a:rPr sz="1486" spc="-52" dirty="0">
                <a:latin typeface="Verdana"/>
                <a:cs typeface="Verdana"/>
              </a:rPr>
              <a:t>Hong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88" dirty="0">
                <a:latin typeface="Verdana"/>
                <a:cs typeface="Verdana"/>
              </a:rPr>
              <a:t>Kong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00" dirty="0">
                <a:latin typeface="Verdana"/>
                <a:cs typeface="Verdana"/>
              </a:rPr>
              <a:t>has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94" dirty="0">
                <a:latin typeface="Verdana"/>
                <a:cs typeface="Verdana"/>
              </a:rPr>
              <a:t>the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97" dirty="0">
                <a:latin typeface="Verdana"/>
                <a:cs typeface="Verdana"/>
              </a:rPr>
              <a:t>potential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15" dirty="0">
                <a:latin typeface="Verdana"/>
                <a:cs typeface="Verdana"/>
              </a:rPr>
              <a:t>to </a:t>
            </a:r>
            <a:r>
              <a:rPr sz="1486" spc="-106" dirty="0">
                <a:latin typeface="Verdana"/>
                <a:cs typeface="Verdana"/>
              </a:rPr>
              <a:t>attract</a:t>
            </a:r>
            <a:r>
              <a:rPr sz="1486" spc="-127" dirty="0">
                <a:latin typeface="Verdana"/>
                <a:cs typeface="Verdana"/>
              </a:rPr>
              <a:t> </a:t>
            </a:r>
            <a:r>
              <a:rPr sz="1486" spc="-88" dirty="0">
                <a:latin typeface="Verdana"/>
                <a:cs typeface="Verdana"/>
              </a:rPr>
              <a:t>higher</a:t>
            </a:r>
            <a:r>
              <a:rPr sz="1486" spc="-124" dirty="0">
                <a:latin typeface="Verdana"/>
                <a:cs typeface="Verdana"/>
              </a:rPr>
              <a:t> </a:t>
            </a:r>
            <a:r>
              <a:rPr sz="1486" spc="-100" dirty="0">
                <a:latin typeface="Verdana"/>
                <a:cs typeface="Verdana"/>
              </a:rPr>
              <a:t>quality</a:t>
            </a:r>
            <a:r>
              <a:rPr sz="1486" spc="-124" dirty="0">
                <a:latin typeface="Verdana"/>
                <a:cs typeface="Verdana"/>
              </a:rPr>
              <a:t> </a:t>
            </a:r>
            <a:r>
              <a:rPr lang="en-HK" sz="1486" spc="-124" dirty="0">
                <a:latin typeface="Verdana"/>
                <a:cs typeface="Verdana"/>
              </a:rPr>
              <a:t>GBA </a:t>
            </a:r>
            <a:r>
              <a:rPr sz="1486" spc="-82" dirty="0">
                <a:latin typeface="Verdana"/>
                <a:cs typeface="Verdana"/>
              </a:rPr>
              <a:t>consumers</a:t>
            </a:r>
            <a:r>
              <a:rPr sz="1486" spc="-124" dirty="0">
                <a:latin typeface="Verdana"/>
                <a:cs typeface="Verdana"/>
              </a:rPr>
              <a:t> </a:t>
            </a:r>
            <a:r>
              <a:rPr lang="en-HK" sz="1486" spc="-91" dirty="0">
                <a:latin typeface="Verdana"/>
                <a:cs typeface="Verdana"/>
              </a:rPr>
              <a:t>and offer a more superior shopping experience</a:t>
            </a:r>
            <a:r>
              <a:rPr sz="1486" spc="-12" dirty="0">
                <a:latin typeface="Verdana"/>
                <a:cs typeface="Verdana"/>
              </a:rPr>
              <a:t>.</a:t>
            </a:r>
            <a:endParaRPr sz="1486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455" dirty="0">
              <a:latin typeface="Verdana"/>
              <a:cs typeface="Verdana"/>
            </a:endParaRPr>
          </a:p>
          <a:p>
            <a:pPr marL="7701" marR="201388">
              <a:lnSpc>
                <a:spcPct val="101000"/>
              </a:lnSpc>
              <a:spcBef>
                <a:spcPts val="3"/>
              </a:spcBef>
            </a:pPr>
            <a:r>
              <a:rPr sz="1486" spc="-185" dirty="0">
                <a:latin typeface="Verdana"/>
                <a:cs typeface="Verdana"/>
              </a:rPr>
              <a:t>It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94" dirty="0">
                <a:latin typeface="Verdana"/>
                <a:cs typeface="Verdana"/>
              </a:rPr>
              <a:t>is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15" dirty="0">
                <a:latin typeface="Verdana"/>
                <a:cs typeface="Verdana"/>
              </a:rPr>
              <a:t>vital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85" dirty="0">
                <a:latin typeface="Verdana"/>
                <a:cs typeface="Verdana"/>
              </a:rPr>
              <a:t>for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27" dirty="0">
                <a:latin typeface="Verdana"/>
                <a:cs typeface="Verdana"/>
              </a:rPr>
              <a:t>retailers</a:t>
            </a:r>
            <a:r>
              <a:rPr lang="en-HK" sz="1486" spc="-127" dirty="0">
                <a:latin typeface="Verdana"/>
                <a:cs typeface="Verdana"/>
              </a:rPr>
              <a:t> and </a:t>
            </a:r>
            <a:r>
              <a:rPr sz="1486" spc="-91" dirty="0">
                <a:latin typeface="Verdana"/>
                <a:cs typeface="Verdana"/>
              </a:rPr>
              <a:t>brands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8" dirty="0">
                <a:latin typeface="Verdana"/>
                <a:cs typeface="Verdana"/>
              </a:rPr>
              <a:t>to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18" dirty="0">
                <a:latin typeface="Verdana"/>
                <a:cs typeface="Verdana"/>
              </a:rPr>
              <a:t>remain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18" dirty="0">
                <a:latin typeface="Verdana"/>
                <a:cs typeface="Verdana"/>
              </a:rPr>
              <a:t>at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5" dirty="0">
                <a:latin typeface="Verdana"/>
                <a:cs typeface="Verdana"/>
              </a:rPr>
              <a:t>the </a:t>
            </a:r>
            <a:r>
              <a:rPr sz="1486" spc="-100" dirty="0">
                <a:latin typeface="Verdana"/>
                <a:cs typeface="Verdana"/>
              </a:rPr>
              <a:t>forefront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45" dirty="0">
                <a:latin typeface="Verdana"/>
                <a:cs typeface="Verdana"/>
              </a:rPr>
              <a:t>of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55" dirty="0">
                <a:latin typeface="Verdana"/>
                <a:cs typeface="Verdana"/>
              </a:rPr>
              <a:t>innovation</a:t>
            </a:r>
            <a:r>
              <a:rPr lang="en-HK" sz="1486" spc="-55" dirty="0">
                <a:latin typeface="Verdana"/>
                <a:cs typeface="Verdana"/>
              </a:rPr>
              <a:t> and be early adopters.</a:t>
            </a:r>
            <a:endParaRPr sz="1486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4896" y="2245660"/>
            <a:ext cx="139778" cy="2881053"/>
            <a:chOff x="732961" y="3703260"/>
            <a:chExt cx="230504" cy="475107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61" y="3703260"/>
              <a:ext cx="230359" cy="230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61" y="5165858"/>
              <a:ext cx="230359" cy="230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61" y="6694607"/>
              <a:ext cx="230359" cy="2303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61" y="8223356"/>
              <a:ext cx="230359" cy="2303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8141" y="3933619"/>
              <a:ext cx="0" cy="4331970"/>
            </a:xfrm>
            <a:custGeom>
              <a:avLst/>
              <a:gdLst/>
              <a:ahLst/>
              <a:cxnLst/>
              <a:rect l="l" t="t" r="r" b="b"/>
              <a:pathLst>
                <a:path h="4331970">
                  <a:moveTo>
                    <a:pt x="0" y="0"/>
                  </a:moveTo>
                  <a:lnTo>
                    <a:pt x="0" y="4331616"/>
                  </a:lnTo>
                </a:path>
              </a:pathLst>
            </a:custGeom>
            <a:ln w="10470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0" name="object 10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3700" y="44633"/>
            <a:ext cx="5895339" cy="1518458"/>
          </a:xfrm>
          <a:prstGeom prst="rect">
            <a:avLst/>
          </a:prstGeom>
        </p:spPr>
        <p:txBody>
          <a:bodyPr vert="horz" wrap="square" lIns="0" tIns="98962" rIns="0" bIns="0" rtlCol="0" anchor="ctr">
            <a:spAutoFit/>
          </a:bodyPr>
          <a:lstStyle/>
          <a:p>
            <a:pPr marL="7701" marR="3081">
              <a:lnSpc>
                <a:spcPts val="3602"/>
              </a:lnSpc>
              <a:spcBef>
                <a:spcPts val="779"/>
              </a:spcBef>
            </a:pPr>
            <a:r>
              <a:rPr spc="30" dirty="0"/>
              <a:t>What</a:t>
            </a:r>
            <a:r>
              <a:rPr spc="-406" dirty="0"/>
              <a:t> </a:t>
            </a:r>
            <a:r>
              <a:rPr spc="-67" dirty="0"/>
              <a:t>Should</a:t>
            </a:r>
            <a:r>
              <a:rPr spc="-406" dirty="0"/>
              <a:t> </a:t>
            </a:r>
            <a:r>
              <a:rPr spc="-127" dirty="0"/>
              <a:t>Businesses</a:t>
            </a:r>
            <a:r>
              <a:rPr spc="-406" dirty="0"/>
              <a:t> </a:t>
            </a:r>
            <a:r>
              <a:rPr spc="-15" dirty="0"/>
              <a:t>Do </a:t>
            </a:r>
            <a:r>
              <a:rPr spc="-379" dirty="0"/>
              <a:t>T</a:t>
            </a:r>
            <a:r>
              <a:rPr spc="30" dirty="0"/>
              <a:t>o</a:t>
            </a:r>
            <a:r>
              <a:rPr spc="-367" dirty="0"/>
              <a:t> </a:t>
            </a:r>
            <a:r>
              <a:rPr dirty="0"/>
              <a:t>Attract</a:t>
            </a:r>
            <a:r>
              <a:rPr spc="-367" dirty="0"/>
              <a:t> </a:t>
            </a:r>
            <a:r>
              <a:rPr lang="en-HK" spc="-367" dirty="0"/>
              <a:t>Local And </a:t>
            </a:r>
            <a:r>
              <a:rPr spc="-109" dirty="0"/>
              <a:t>GBA</a:t>
            </a:r>
            <a:r>
              <a:rPr spc="-367" dirty="0"/>
              <a:t> </a:t>
            </a:r>
            <a:r>
              <a:rPr spc="-69" dirty="0"/>
              <a:t>Consumers?</a:t>
            </a:r>
          </a:p>
        </p:txBody>
      </p:sp>
      <p:sp>
        <p:nvSpPr>
          <p:cNvPr id="12" name="object 12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9BF272-9B00-8EA8-F192-F6FC02DCE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606"/>
            <a:ext cx="12174971" cy="686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84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4166AD-8820-39D1-7964-F3BD223B4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4"/>
            <a:ext cx="12191999" cy="68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409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12514" y="3679625"/>
            <a:ext cx="0" cy="1238368"/>
          </a:xfrm>
          <a:custGeom>
            <a:avLst/>
            <a:gdLst/>
            <a:ahLst/>
            <a:cxnLst/>
            <a:rect l="l" t="t" r="r" b="b"/>
            <a:pathLst>
              <a:path h="2042159">
                <a:moveTo>
                  <a:pt x="0" y="2041822"/>
                </a:moveTo>
                <a:lnTo>
                  <a:pt x="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7168781" y="4917993"/>
            <a:ext cx="414025" cy="1217364"/>
          </a:xfrm>
          <a:custGeom>
            <a:avLst/>
            <a:gdLst/>
            <a:ahLst/>
            <a:cxnLst/>
            <a:rect l="l" t="t" r="r" b="b"/>
            <a:pathLst>
              <a:path w="606425" h="2054859">
                <a:moveTo>
                  <a:pt x="606410" y="0"/>
                </a:moveTo>
                <a:lnTo>
                  <a:pt x="0" y="0"/>
                </a:lnTo>
                <a:lnTo>
                  <a:pt x="0" y="2054754"/>
                </a:lnTo>
                <a:lnTo>
                  <a:pt x="606410" y="2054754"/>
                </a:lnTo>
                <a:lnTo>
                  <a:pt x="606410" y="0"/>
                </a:lnTo>
                <a:close/>
              </a:path>
            </a:pathLst>
          </a:custGeom>
          <a:solidFill>
            <a:srgbClr val="9F29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7998625" y="4277378"/>
            <a:ext cx="414021" cy="1857934"/>
          </a:xfrm>
          <a:custGeom>
            <a:avLst/>
            <a:gdLst/>
            <a:ahLst/>
            <a:cxnLst/>
            <a:rect l="l" t="t" r="r" b="b"/>
            <a:pathLst>
              <a:path w="606425" h="2606675">
                <a:moveTo>
                  <a:pt x="606410" y="0"/>
                </a:moveTo>
                <a:lnTo>
                  <a:pt x="0" y="0"/>
                </a:lnTo>
                <a:lnTo>
                  <a:pt x="0" y="2606643"/>
                </a:lnTo>
                <a:lnTo>
                  <a:pt x="606410" y="2606643"/>
                </a:lnTo>
                <a:lnTo>
                  <a:pt x="606410" y="0"/>
                </a:lnTo>
                <a:close/>
              </a:path>
            </a:pathLst>
          </a:custGeom>
          <a:solidFill>
            <a:srgbClr val="30C9A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7" name="object 7"/>
          <p:cNvGrpSpPr/>
          <p:nvPr/>
        </p:nvGrpSpPr>
        <p:grpSpPr>
          <a:xfrm>
            <a:off x="2087568" y="3090447"/>
            <a:ext cx="1123618" cy="358495"/>
            <a:chOff x="493040" y="5096376"/>
            <a:chExt cx="1852930" cy="591185"/>
          </a:xfrm>
        </p:grpSpPr>
        <p:sp>
          <p:nvSpPr>
            <p:cNvPr id="8" name="object 8"/>
            <p:cNvSpPr/>
            <p:nvPr/>
          </p:nvSpPr>
          <p:spPr>
            <a:xfrm>
              <a:off x="498275" y="5101612"/>
              <a:ext cx="1842135" cy="580390"/>
            </a:xfrm>
            <a:custGeom>
              <a:avLst/>
              <a:gdLst/>
              <a:ahLst/>
              <a:cxnLst/>
              <a:rect l="l" t="t" r="r" b="b"/>
              <a:pathLst>
                <a:path w="1842135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1551910" y="580107"/>
                  </a:lnTo>
                  <a:lnTo>
                    <a:pt x="1598959" y="576311"/>
                  </a:lnTo>
                  <a:lnTo>
                    <a:pt x="1643591" y="565321"/>
                  </a:lnTo>
                  <a:lnTo>
                    <a:pt x="1685208" y="547733"/>
                  </a:lnTo>
                  <a:lnTo>
                    <a:pt x="1723213" y="524144"/>
                  </a:lnTo>
                  <a:lnTo>
                    <a:pt x="1757010" y="495153"/>
                  </a:lnTo>
                  <a:lnTo>
                    <a:pt x="1786001" y="461356"/>
                  </a:lnTo>
                  <a:lnTo>
                    <a:pt x="1809589" y="423351"/>
                  </a:lnTo>
                  <a:lnTo>
                    <a:pt x="1827177" y="381734"/>
                  </a:lnTo>
                  <a:lnTo>
                    <a:pt x="1838168" y="337102"/>
                  </a:lnTo>
                  <a:lnTo>
                    <a:pt x="1841964" y="290053"/>
                  </a:lnTo>
                  <a:lnTo>
                    <a:pt x="1838168" y="243002"/>
                  </a:lnTo>
                  <a:lnTo>
                    <a:pt x="1827177" y="198369"/>
                  </a:lnTo>
                  <a:lnTo>
                    <a:pt x="1809589" y="156752"/>
                  </a:lnTo>
                  <a:lnTo>
                    <a:pt x="1786001" y="118746"/>
                  </a:lnTo>
                  <a:lnTo>
                    <a:pt x="1757010" y="84950"/>
                  </a:lnTo>
                  <a:lnTo>
                    <a:pt x="1723213" y="55960"/>
                  </a:lnTo>
                  <a:lnTo>
                    <a:pt x="1685208" y="32373"/>
                  </a:lnTo>
                  <a:lnTo>
                    <a:pt x="1643591" y="14785"/>
                  </a:lnTo>
                  <a:lnTo>
                    <a:pt x="1598959" y="3795"/>
                  </a:lnTo>
                  <a:lnTo>
                    <a:pt x="1551910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824466" y="5174075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0197" y="5329824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0199" y="532981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087568" y="5228604"/>
            <a:ext cx="666162" cy="358495"/>
            <a:chOff x="493040" y="8622355"/>
            <a:chExt cx="1098550" cy="591185"/>
          </a:xfrm>
        </p:grpSpPr>
        <p:sp>
          <p:nvSpPr>
            <p:cNvPr id="13" name="object 13"/>
            <p:cNvSpPr/>
            <p:nvPr/>
          </p:nvSpPr>
          <p:spPr>
            <a:xfrm>
              <a:off x="498275" y="8627590"/>
              <a:ext cx="1088390" cy="580390"/>
            </a:xfrm>
            <a:custGeom>
              <a:avLst/>
              <a:gdLst/>
              <a:ahLst/>
              <a:cxnLst/>
              <a:rect l="l" t="t" r="r" b="b"/>
              <a:pathLst>
                <a:path w="1088390" h="580390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798007" y="580107"/>
                  </a:lnTo>
                  <a:lnTo>
                    <a:pt x="845055" y="576311"/>
                  </a:lnTo>
                  <a:lnTo>
                    <a:pt x="889687" y="565321"/>
                  </a:lnTo>
                  <a:lnTo>
                    <a:pt x="931304" y="547733"/>
                  </a:lnTo>
                  <a:lnTo>
                    <a:pt x="969309" y="524144"/>
                  </a:lnTo>
                  <a:lnTo>
                    <a:pt x="1003106" y="495153"/>
                  </a:lnTo>
                  <a:lnTo>
                    <a:pt x="1032097" y="461356"/>
                  </a:lnTo>
                  <a:lnTo>
                    <a:pt x="1055686" y="423351"/>
                  </a:lnTo>
                  <a:lnTo>
                    <a:pt x="1073274" y="381734"/>
                  </a:lnTo>
                  <a:lnTo>
                    <a:pt x="1084264" y="337102"/>
                  </a:lnTo>
                  <a:lnTo>
                    <a:pt x="1088061" y="290053"/>
                  </a:lnTo>
                  <a:lnTo>
                    <a:pt x="1084264" y="243002"/>
                  </a:lnTo>
                  <a:lnTo>
                    <a:pt x="1073274" y="198369"/>
                  </a:lnTo>
                  <a:lnTo>
                    <a:pt x="1055686" y="156752"/>
                  </a:lnTo>
                  <a:lnTo>
                    <a:pt x="1032097" y="118746"/>
                  </a:lnTo>
                  <a:lnTo>
                    <a:pt x="1003106" y="84950"/>
                  </a:lnTo>
                  <a:lnTo>
                    <a:pt x="969309" y="55960"/>
                  </a:lnTo>
                  <a:lnTo>
                    <a:pt x="931304" y="32373"/>
                  </a:lnTo>
                  <a:lnTo>
                    <a:pt x="889687" y="14785"/>
                  </a:lnTo>
                  <a:lnTo>
                    <a:pt x="845055" y="3795"/>
                  </a:lnTo>
                  <a:lnTo>
                    <a:pt x="798007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5260" y="8700063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09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0991" y="885580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30999" y="885579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161860" y="5274788"/>
            <a:ext cx="1704681" cy="1272552"/>
          </a:xfrm>
          <a:prstGeom prst="rect">
            <a:avLst/>
          </a:prstGeom>
        </p:spPr>
        <p:txBody>
          <a:bodyPr vert="horz" wrap="square" lIns="0" tIns="32345" rIns="0" bIns="0" rtlCol="0">
            <a:spAutoFit/>
          </a:bodyPr>
          <a:lstStyle/>
          <a:p>
            <a:pPr marL="71622">
              <a:spcBef>
                <a:spcPts val="255"/>
              </a:spcBef>
            </a:pPr>
            <a:r>
              <a:rPr sz="1304" spc="-24" dirty="0">
                <a:latin typeface="Lucida Sans Unicode"/>
                <a:cs typeface="Lucida Sans Unicode"/>
              </a:rPr>
              <a:t>N</a:t>
            </a:r>
            <a:endParaRPr sz="1304" dirty="0">
              <a:latin typeface="Lucida Sans Unicode"/>
              <a:cs typeface="Lucida Sans Unicode"/>
            </a:endParaRPr>
          </a:p>
          <a:p>
            <a:pPr marL="7701">
              <a:spcBef>
                <a:spcPts val="919"/>
              </a:spcBef>
            </a:pPr>
            <a:r>
              <a:rPr sz="6003" b="1" spc="-403" dirty="0">
                <a:solidFill>
                  <a:srgbClr val="FF412C"/>
                </a:solidFill>
                <a:latin typeface="Arial"/>
                <a:cs typeface="Arial"/>
              </a:rPr>
              <a:t>1</a:t>
            </a:r>
            <a:r>
              <a:rPr sz="6003" b="1" spc="-355" dirty="0">
                <a:solidFill>
                  <a:srgbClr val="FF412C"/>
                </a:solidFill>
                <a:latin typeface="Arial"/>
                <a:cs typeface="Arial"/>
              </a:rPr>
              <a:t>,</a:t>
            </a:r>
            <a:r>
              <a:rPr lang="en-HK" sz="6003" b="1" spc="-482" dirty="0">
                <a:solidFill>
                  <a:srgbClr val="FF412C"/>
                </a:solidFill>
                <a:latin typeface="Arial"/>
                <a:cs typeface="Arial"/>
              </a:rPr>
              <a:t>115</a:t>
            </a:r>
            <a:endParaRPr sz="6003" dirty="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087568" y="1452101"/>
            <a:ext cx="850608" cy="358495"/>
            <a:chOff x="493040" y="2394622"/>
            <a:chExt cx="1402715" cy="591185"/>
          </a:xfrm>
        </p:grpSpPr>
        <p:sp>
          <p:nvSpPr>
            <p:cNvPr id="19" name="object 19"/>
            <p:cNvSpPr/>
            <p:nvPr/>
          </p:nvSpPr>
          <p:spPr>
            <a:xfrm>
              <a:off x="498275" y="2399857"/>
              <a:ext cx="1391920" cy="580390"/>
            </a:xfrm>
            <a:custGeom>
              <a:avLst/>
              <a:gdLst/>
              <a:ahLst/>
              <a:cxnLst/>
              <a:rect l="l" t="t" r="r" b="b"/>
              <a:pathLst>
                <a:path w="1391920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1101662" y="580107"/>
                  </a:lnTo>
                  <a:lnTo>
                    <a:pt x="1148711" y="576311"/>
                  </a:lnTo>
                  <a:lnTo>
                    <a:pt x="1193342" y="565321"/>
                  </a:lnTo>
                  <a:lnTo>
                    <a:pt x="1234960" y="547733"/>
                  </a:lnTo>
                  <a:lnTo>
                    <a:pt x="1272965" y="524144"/>
                  </a:lnTo>
                  <a:lnTo>
                    <a:pt x="1306762" y="495153"/>
                  </a:lnTo>
                  <a:lnTo>
                    <a:pt x="1335753" y="461356"/>
                  </a:lnTo>
                  <a:lnTo>
                    <a:pt x="1359341" y="423351"/>
                  </a:lnTo>
                  <a:lnTo>
                    <a:pt x="1376929" y="381734"/>
                  </a:lnTo>
                  <a:lnTo>
                    <a:pt x="1387920" y="337102"/>
                  </a:lnTo>
                  <a:lnTo>
                    <a:pt x="1391716" y="290053"/>
                  </a:lnTo>
                  <a:lnTo>
                    <a:pt x="1387920" y="243002"/>
                  </a:lnTo>
                  <a:lnTo>
                    <a:pt x="1376929" y="198369"/>
                  </a:lnTo>
                  <a:lnTo>
                    <a:pt x="1359341" y="156752"/>
                  </a:lnTo>
                  <a:lnTo>
                    <a:pt x="1335753" y="118746"/>
                  </a:lnTo>
                  <a:lnTo>
                    <a:pt x="1306762" y="84950"/>
                  </a:lnTo>
                  <a:lnTo>
                    <a:pt x="1272965" y="55960"/>
                  </a:lnTo>
                  <a:lnTo>
                    <a:pt x="1234960" y="32373"/>
                  </a:lnTo>
                  <a:lnTo>
                    <a:pt x="1193342" y="14785"/>
                  </a:lnTo>
                  <a:lnTo>
                    <a:pt x="1148711" y="3795"/>
                  </a:lnTo>
                  <a:lnTo>
                    <a:pt x="1101662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8916" y="2472331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534647" y="262806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4654" y="262806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2161860" y="1499685"/>
            <a:ext cx="3263807" cy="1881673"/>
          </a:xfrm>
          <a:prstGeom prst="rect">
            <a:avLst/>
          </a:prstGeom>
        </p:spPr>
        <p:txBody>
          <a:bodyPr vert="horz" wrap="square" lIns="0" tIns="30420" rIns="0" bIns="0" rtlCol="0">
            <a:spAutoFit/>
          </a:bodyPr>
          <a:lstStyle/>
          <a:p>
            <a:pPr marL="71622">
              <a:spcBef>
                <a:spcPts val="240"/>
              </a:spcBef>
            </a:pPr>
            <a:r>
              <a:rPr sz="1304" spc="-15" dirty="0">
                <a:latin typeface="Lucida Sans Unicode"/>
                <a:cs typeface="Lucida Sans Unicode"/>
              </a:rPr>
              <a:t>Age</a:t>
            </a:r>
            <a:endParaRPr sz="1304" dirty="0">
              <a:latin typeface="Lucida Sans Unicode"/>
              <a:cs typeface="Lucida Sans Unicode"/>
            </a:endParaRPr>
          </a:p>
          <a:p>
            <a:pPr marL="7701">
              <a:spcBef>
                <a:spcPts val="840"/>
              </a:spcBef>
            </a:pPr>
            <a:r>
              <a:rPr sz="6003" b="1" spc="306" dirty="0">
                <a:solidFill>
                  <a:srgbClr val="FF412C"/>
                </a:solidFill>
                <a:latin typeface="Arial"/>
                <a:cs typeface="Arial"/>
              </a:rPr>
              <a:t>25</a:t>
            </a:r>
            <a:r>
              <a:rPr sz="6003" b="1" spc="-728" dirty="0">
                <a:solidFill>
                  <a:srgbClr val="FF412C"/>
                </a:solidFill>
                <a:latin typeface="Arial"/>
                <a:cs typeface="Arial"/>
              </a:rPr>
              <a:t> </a:t>
            </a:r>
            <a:r>
              <a:rPr sz="6003" b="1" spc="45" dirty="0">
                <a:solidFill>
                  <a:srgbClr val="FF412C"/>
                </a:solidFill>
                <a:latin typeface="Arial"/>
                <a:cs typeface="Arial"/>
              </a:rPr>
              <a:t>to</a:t>
            </a:r>
            <a:r>
              <a:rPr sz="6003" b="1" spc="-728" dirty="0">
                <a:solidFill>
                  <a:srgbClr val="FF412C"/>
                </a:solidFill>
                <a:latin typeface="Arial"/>
                <a:cs typeface="Arial"/>
              </a:rPr>
              <a:t> </a:t>
            </a:r>
            <a:r>
              <a:rPr sz="6003" b="1" spc="94" dirty="0">
                <a:solidFill>
                  <a:srgbClr val="FF412C"/>
                </a:solidFill>
                <a:latin typeface="Arial"/>
                <a:cs typeface="Arial"/>
              </a:rPr>
              <a:t>55+</a:t>
            </a:r>
            <a:endParaRPr sz="6003" dirty="0">
              <a:latin typeface="Arial"/>
              <a:cs typeface="Arial"/>
            </a:endParaRPr>
          </a:p>
          <a:p>
            <a:pPr marL="71622">
              <a:spcBef>
                <a:spcPts val="3296"/>
              </a:spcBef>
            </a:pPr>
            <a:r>
              <a:rPr sz="1304" spc="-6" dirty="0">
                <a:latin typeface="Lucida Sans Unicode"/>
                <a:cs typeface="Lucida Sans Unicode"/>
              </a:rPr>
              <a:t>Gender</a:t>
            </a:r>
            <a:endParaRPr sz="1304" dirty="0">
              <a:latin typeface="Lucida Sans Unicode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6912448" y="1570056"/>
            <a:ext cx="963432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304" dirty="0">
                <a:latin typeface="Lucida Sans Unicode"/>
                <a:cs typeface="Lucida Sans Unicode"/>
              </a:rPr>
              <a:t>Social</a:t>
            </a:r>
            <a:r>
              <a:rPr sz="1304" spc="-100" dirty="0">
                <a:latin typeface="Lucida Sans Unicode"/>
                <a:cs typeface="Lucida Sans Unicode"/>
              </a:rPr>
              <a:t> </a:t>
            </a:r>
            <a:r>
              <a:rPr sz="1304" spc="-21" dirty="0">
                <a:latin typeface="Lucida Sans Unicode"/>
                <a:cs typeface="Lucida Sans Unicode"/>
              </a:rPr>
              <a:t>grade</a:t>
            </a:r>
            <a:endParaRPr sz="1304">
              <a:latin typeface="Lucida Sans Unicode"/>
              <a:cs typeface="Lucida Sans Unicode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6774110" y="1499224"/>
            <a:ext cx="1492510" cy="358495"/>
            <a:chOff x="15348134" y="2394622"/>
            <a:chExt cx="2461260" cy="591185"/>
          </a:xfrm>
        </p:grpSpPr>
        <p:sp>
          <p:nvSpPr>
            <p:cNvPr id="32" name="object 32"/>
            <p:cNvSpPr/>
            <p:nvPr/>
          </p:nvSpPr>
          <p:spPr>
            <a:xfrm>
              <a:off x="15353369" y="2399857"/>
              <a:ext cx="2450465" cy="580390"/>
            </a:xfrm>
            <a:custGeom>
              <a:avLst/>
              <a:gdLst/>
              <a:ahLst/>
              <a:cxnLst/>
              <a:rect l="l" t="t" r="r" b="b"/>
              <a:pathLst>
                <a:path w="2450465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2160133" y="580107"/>
                  </a:lnTo>
                  <a:lnTo>
                    <a:pt x="2207181" y="576311"/>
                  </a:lnTo>
                  <a:lnTo>
                    <a:pt x="2251813" y="565321"/>
                  </a:lnTo>
                  <a:lnTo>
                    <a:pt x="2293430" y="547733"/>
                  </a:lnTo>
                  <a:lnTo>
                    <a:pt x="2331436" y="524144"/>
                  </a:lnTo>
                  <a:lnTo>
                    <a:pt x="2365232" y="495153"/>
                  </a:lnTo>
                  <a:lnTo>
                    <a:pt x="2394224" y="461356"/>
                  </a:lnTo>
                  <a:lnTo>
                    <a:pt x="2417812" y="423351"/>
                  </a:lnTo>
                  <a:lnTo>
                    <a:pt x="2435400" y="381734"/>
                  </a:lnTo>
                  <a:lnTo>
                    <a:pt x="2446390" y="337102"/>
                  </a:lnTo>
                  <a:lnTo>
                    <a:pt x="2450187" y="290053"/>
                  </a:lnTo>
                  <a:lnTo>
                    <a:pt x="2446390" y="243002"/>
                  </a:lnTo>
                  <a:lnTo>
                    <a:pt x="2435400" y="198369"/>
                  </a:lnTo>
                  <a:lnTo>
                    <a:pt x="2417812" y="156752"/>
                  </a:lnTo>
                  <a:lnTo>
                    <a:pt x="2394224" y="118746"/>
                  </a:lnTo>
                  <a:lnTo>
                    <a:pt x="2365232" y="84950"/>
                  </a:lnTo>
                  <a:lnTo>
                    <a:pt x="2331436" y="55960"/>
                  </a:lnTo>
                  <a:lnTo>
                    <a:pt x="2293430" y="32373"/>
                  </a:lnTo>
                  <a:lnTo>
                    <a:pt x="2251813" y="14785"/>
                  </a:lnTo>
                  <a:lnTo>
                    <a:pt x="2207181" y="3795"/>
                  </a:lnTo>
                  <a:lnTo>
                    <a:pt x="2160133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7302949" y="2472331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7458679" y="262806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7458683" y="262806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912449" y="3866302"/>
            <a:ext cx="1452078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304" spc="-36" dirty="0">
                <a:latin typeface="Lucida Sans Unicode"/>
                <a:cs typeface="Lucida Sans Unicode"/>
              </a:rPr>
              <a:t>Household</a:t>
            </a:r>
            <a:r>
              <a:rPr sz="1304" spc="-67" dirty="0">
                <a:latin typeface="Lucida Sans Unicode"/>
                <a:cs typeface="Lucida Sans Unicode"/>
              </a:rPr>
              <a:t> </a:t>
            </a:r>
            <a:r>
              <a:rPr sz="1304" spc="-12" dirty="0">
                <a:latin typeface="Lucida Sans Unicode"/>
                <a:cs typeface="Lucida Sans Unicode"/>
              </a:rPr>
              <a:t>income</a:t>
            </a:r>
            <a:endParaRPr sz="1304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6774111" y="3795468"/>
            <a:ext cx="1981157" cy="358495"/>
            <a:chOff x="15348134" y="6181298"/>
            <a:chExt cx="3267075" cy="591185"/>
          </a:xfrm>
        </p:grpSpPr>
        <p:sp>
          <p:nvSpPr>
            <p:cNvPr id="38" name="object 38"/>
            <p:cNvSpPr/>
            <p:nvPr/>
          </p:nvSpPr>
          <p:spPr>
            <a:xfrm>
              <a:off x="15353369" y="6186534"/>
              <a:ext cx="3256915" cy="580390"/>
            </a:xfrm>
            <a:custGeom>
              <a:avLst/>
              <a:gdLst/>
              <a:ahLst/>
              <a:cxnLst/>
              <a:rect l="l" t="t" r="r" b="b"/>
              <a:pathLst>
                <a:path w="3256915" h="580390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2966391" y="580107"/>
                  </a:lnTo>
                  <a:lnTo>
                    <a:pt x="3013440" y="576311"/>
                  </a:lnTo>
                  <a:lnTo>
                    <a:pt x="3058071" y="565321"/>
                  </a:lnTo>
                  <a:lnTo>
                    <a:pt x="3099688" y="547733"/>
                  </a:lnTo>
                  <a:lnTo>
                    <a:pt x="3137694" y="524144"/>
                  </a:lnTo>
                  <a:lnTo>
                    <a:pt x="3171491" y="495153"/>
                  </a:lnTo>
                  <a:lnTo>
                    <a:pt x="3200482" y="461356"/>
                  </a:lnTo>
                  <a:lnTo>
                    <a:pt x="3224070" y="423351"/>
                  </a:lnTo>
                  <a:lnTo>
                    <a:pt x="3241658" y="381734"/>
                  </a:lnTo>
                  <a:lnTo>
                    <a:pt x="3252649" y="337102"/>
                  </a:lnTo>
                  <a:lnTo>
                    <a:pt x="3256445" y="290053"/>
                  </a:lnTo>
                  <a:lnTo>
                    <a:pt x="3252649" y="243002"/>
                  </a:lnTo>
                  <a:lnTo>
                    <a:pt x="3241658" y="198369"/>
                  </a:lnTo>
                  <a:lnTo>
                    <a:pt x="3224070" y="156752"/>
                  </a:lnTo>
                  <a:lnTo>
                    <a:pt x="3200482" y="118746"/>
                  </a:lnTo>
                  <a:lnTo>
                    <a:pt x="3171491" y="84950"/>
                  </a:lnTo>
                  <a:lnTo>
                    <a:pt x="3137694" y="55960"/>
                  </a:lnTo>
                  <a:lnTo>
                    <a:pt x="3099688" y="32373"/>
                  </a:lnTo>
                  <a:lnTo>
                    <a:pt x="3058071" y="14785"/>
                  </a:lnTo>
                  <a:lnTo>
                    <a:pt x="3013440" y="3795"/>
                  </a:lnTo>
                  <a:lnTo>
                    <a:pt x="2966391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8109207" y="6259008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09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8264937" y="6414747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64942" y="6414747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179079" y="2896897"/>
            <a:ext cx="874867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49521" marR="3081" indent="-242205">
              <a:lnSpc>
                <a:spcPct val="102299"/>
              </a:lnSpc>
              <a:spcBef>
                <a:spcPts val="58"/>
              </a:spcBef>
            </a:pPr>
            <a:r>
              <a:rPr sz="879" dirty="0">
                <a:latin typeface="Lucida Sans Unicode"/>
                <a:cs typeface="Lucida Sans Unicode"/>
              </a:rPr>
              <a:t>Below</a:t>
            </a:r>
            <a:r>
              <a:rPr sz="879" spc="-3" dirty="0">
                <a:latin typeface="Lucida Sans Unicode"/>
                <a:cs typeface="Lucida Sans Unicode"/>
              </a:rPr>
              <a:t> </a:t>
            </a:r>
            <a:r>
              <a:rPr sz="879" spc="-18" dirty="0">
                <a:latin typeface="Lucida Sans Unicode"/>
                <a:cs typeface="Lucida Sans Unicode"/>
              </a:rPr>
              <a:t>university </a:t>
            </a:r>
            <a:r>
              <a:rPr sz="879" spc="-6" dirty="0">
                <a:latin typeface="Lucida Sans Unicode"/>
                <a:cs typeface="Lucida Sans Unicode"/>
              </a:rPr>
              <a:t>degree</a:t>
            </a:r>
            <a:endParaRPr sz="879" dirty="0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8518869" y="2896897"/>
            <a:ext cx="941868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39510" marR="3081" indent="-232194">
              <a:lnSpc>
                <a:spcPct val="102299"/>
              </a:lnSpc>
              <a:spcBef>
                <a:spcPts val="58"/>
              </a:spcBef>
            </a:pPr>
            <a:r>
              <a:rPr sz="879" spc="-15" dirty="0">
                <a:latin typeface="Lucida Sans Unicode"/>
                <a:cs typeface="Lucida Sans Unicode"/>
              </a:rPr>
              <a:t>University</a:t>
            </a:r>
            <a:r>
              <a:rPr sz="879" spc="-36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degree or</a:t>
            </a:r>
            <a:r>
              <a:rPr sz="879" spc="-64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above</a:t>
            </a:r>
            <a:endParaRPr sz="879" dirty="0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144902" y="2346838"/>
            <a:ext cx="984131" cy="501385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HK" sz="3200" b="1" spc="-91" dirty="0">
                <a:solidFill>
                  <a:srgbClr val="FF412C"/>
                </a:solidFill>
                <a:latin typeface="Arial"/>
                <a:cs typeface="Arial"/>
              </a:rPr>
              <a:t>49</a:t>
            </a:r>
            <a:r>
              <a:rPr sz="3200" b="1" spc="-91" dirty="0">
                <a:solidFill>
                  <a:srgbClr val="FF412C"/>
                </a:solidFill>
                <a:latin typeface="Arial"/>
                <a:cs typeface="Arial"/>
              </a:rPr>
              <a:t>%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485776" y="2346838"/>
            <a:ext cx="1069859" cy="501385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lang="en-HK" sz="3200" b="1" spc="-15" dirty="0">
                <a:solidFill>
                  <a:srgbClr val="9E29FF"/>
                </a:solidFill>
                <a:latin typeface="Arial"/>
                <a:cs typeface="Arial"/>
              </a:rPr>
              <a:t>51</a:t>
            </a:r>
            <a:r>
              <a:rPr sz="3200" b="1" spc="-15" dirty="0">
                <a:solidFill>
                  <a:srgbClr val="9E29FF"/>
                </a:solidFill>
                <a:latin typeface="Arial"/>
                <a:cs typeface="Arial"/>
              </a:rPr>
              <a:t>%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373699" y="230000"/>
            <a:ext cx="9737841" cy="687607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en-HK" b="1" spc="-24" dirty="0"/>
              <a:t>HK Survey Period: 17-23 November 2022</a:t>
            </a:r>
            <a:endParaRPr b="1" spc="-24" dirty="0"/>
          </a:p>
        </p:txBody>
      </p:sp>
      <p:sp>
        <p:nvSpPr>
          <p:cNvPr id="74" name="object 74"/>
          <p:cNvSpPr txBox="1"/>
          <p:nvPr/>
        </p:nvSpPr>
        <p:spPr>
          <a:xfrm>
            <a:off x="2169561" y="3906544"/>
            <a:ext cx="1736641" cy="761307"/>
          </a:xfrm>
          <a:prstGeom prst="rect">
            <a:avLst/>
          </a:prstGeom>
          <a:solidFill>
            <a:srgbClr val="FF412C"/>
          </a:solidFill>
        </p:spPr>
        <p:txBody>
          <a:bodyPr vert="horz" wrap="square" lIns="0" tIns="770" rIns="0" bIns="0" rtlCol="0">
            <a:spAutoFit/>
          </a:bodyPr>
          <a:lstStyle/>
          <a:p>
            <a:pPr>
              <a:spcBef>
                <a:spcPts val="6"/>
              </a:spcBef>
            </a:pPr>
            <a:endParaRPr sz="3153" dirty="0">
              <a:latin typeface="Times New Roman"/>
              <a:cs typeface="Times New Roman"/>
            </a:endParaRPr>
          </a:p>
          <a:p>
            <a:pPr marL="77013"/>
            <a:r>
              <a:rPr sz="1789" spc="-161" dirty="0">
                <a:solidFill>
                  <a:srgbClr val="FFFFFF"/>
                </a:solidFill>
                <a:latin typeface="Verdana"/>
                <a:cs typeface="Verdana"/>
              </a:rPr>
              <a:t>Male:</a:t>
            </a:r>
            <a:r>
              <a:rPr sz="1789" spc="-3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r>
              <a:rPr lang="en-HK" sz="1789" b="1" spc="-1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1789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915688" y="3906544"/>
            <a:ext cx="1530247" cy="761307"/>
          </a:xfrm>
          <a:prstGeom prst="rect">
            <a:avLst/>
          </a:prstGeom>
          <a:solidFill>
            <a:srgbClr val="9F29FF"/>
          </a:solidFill>
        </p:spPr>
        <p:txBody>
          <a:bodyPr vert="horz" wrap="square" lIns="0" tIns="770" rIns="0" bIns="0" rtlCol="0">
            <a:spAutoFit/>
          </a:bodyPr>
          <a:lstStyle/>
          <a:p>
            <a:pPr>
              <a:spcBef>
                <a:spcPts val="6"/>
              </a:spcBef>
            </a:pPr>
            <a:endParaRPr sz="3153" dirty="0">
              <a:latin typeface="Times New Roman"/>
              <a:cs typeface="Times New Roman"/>
            </a:endParaRPr>
          </a:p>
          <a:p>
            <a:pPr marL="174819"/>
            <a:r>
              <a:rPr sz="1789" spc="-167" dirty="0">
                <a:solidFill>
                  <a:srgbClr val="FFFFFF"/>
                </a:solidFill>
                <a:latin typeface="Verdana"/>
                <a:cs typeface="Verdana"/>
              </a:rPr>
              <a:t>Female:</a:t>
            </a:r>
            <a:r>
              <a:rPr sz="1789" spc="-30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r>
              <a:rPr lang="en-HK" sz="1789" b="1" spc="-15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1789" dirty="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7236508" y="4917993"/>
            <a:ext cx="23257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lang="en-HK" sz="879" b="1" spc="-15" dirty="0">
                <a:solidFill>
                  <a:srgbClr val="FFFFFF"/>
                </a:solidFill>
                <a:latin typeface="Arial"/>
                <a:cs typeface="Arial"/>
              </a:rPr>
              <a:t>38</a:t>
            </a:r>
            <a:r>
              <a:rPr sz="879" b="1" spc="-15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879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078745" y="4299724"/>
            <a:ext cx="281425" cy="145420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lang="en-HK" sz="879" b="1" spc="-15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879" b="1" spc="-15" dirty="0">
                <a:solidFill>
                  <a:srgbClr val="FFFFFF"/>
                </a:solidFill>
                <a:latin typeface="Arial"/>
                <a:cs typeface="Arial"/>
              </a:rPr>
              <a:t>2%</a:t>
            </a:r>
            <a:endParaRPr sz="879" dirty="0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060728" y="6201606"/>
            <a:ext cx="584142" cy="2810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algn="ctr">
              <a:spcBef>
                <a:spcPts val="82"/>
              </a:spcBef>
            </a:pPr>
            <a:r>
              <a:rPr lang="en-HK" sz="879" dirty="0">
                <a:latin typeface="Lucida Sans Unicode"/>
                <a:cs typeface="Lucida Sans Unicode"/>
              </a:rPr>
              <a:t>HK 30,000 or below</a:t>
            </a:r>
            <a:endParaRPr sz="879" dirty="0">
              <a:latin typeface="Lucida Sans Unicode"/>
              <a:cs typeface="Lucida Sans Unicod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7840084" y="6201606"/>
            <a:ext cx="685030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66348">
              <a:lnSpc>
                <a:spcPct val="102299"/>
              </a:lnSpc>
              <a:spcBef>
                <a:spcPts val="58"/>
              </a:spcBef>
            </a:pPr>
            <a:r>
              <a:rPr sz="879" spc="-6" dirty="0">
                <a:latin typeface="Lucida Sans Unicode"/>
                <a:cs typeface="Lucida Sans Unicode"/>
              </a:rPr>
              <a:t>Above</a:t>
            </a:r>
            <a:r>
              <a:rPr lang="en-HK" sz="879" spc="-6" dirty="0">
                <a:latin typeface="Lucida Sans Unicode"/>
                <a:cs typeface="Lucida Sans Unicode"/>
              </a:rPr>
              <a:t> HKD</a:t>
            </a:r>
            <a:r>
              <a:rPr sz="879" spc="15" dirty="0">
                <a:latin typeface="Lucida Sans Unicode"/>
                <a:cs typeface="Lucida Sans Unicode"/>
              </a:rPr>
              <a:t> </a:t>
            </a:r>
            <a:r>
              <a:rPr lang="en-HK" sz="879" spc="-6" dirty="0">
                <a:latin typeface="Lucida Sans Unicode"/>
                <a:cs typeface="Lucida Sans Unicode"/>
              </a:rPr>
              <a:t>3</a:t>
            </a:r>
            <a:r>
              <a:rPr sz="879" spc="-6" dirty="0">
                <a:latin typeface="Lucida Sans Unicode"/>
                <a:cs typeface="Lucida Sans Unicode"/>
              </a:rPr>
              <a:t>0,000</a:t>
            </a:r>
            <a:endParaRPr sz="879" dirty="0">
              <a:latin typeface="Lucida Sans Unicode"/>
              <a:cs typeface="Lucida Sans Unicode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6" name="object 86"/>
          <p:cNvSpPr/>
          <p:nvPr/>
        </p:nvSpPr>
        <p:spPr>
          <a:xfrm>
            <a:off x="5842374" y="1219114"/>
            <a:ext cx="0" cy="5257672"/>
          </a:xfrm>
          <a:custGeom>
            <a:avLst/>
            <a:gdLst/>
            <a:ahLst/>
            <a:cxnLst/>
            <a:rect l="l" t="t" r="r" b="b"/>
            <a:pathLst>
              <a:path h="8670290">
                <a:moveTo>
                  <a:pt x="0" y="0"/>
                </a:moveTo>
                <a:lnTo>
                  <a:pt x="0" y="8669893"/>
                </a:lnTo>
              </a:path>
            </a:pathLst>
          </a:custGeom>
          <a:ln w="10470">
            <a:solidFill>
              <a:srgbClr val="CCD1D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4354" y="3679625"/>
            <a:ext cx="0" cy="1238368"/>
          </a:xfrm>
          <a:custGeom>
            <a:avLst/>
            <a:gdLst/>
            <a:ahLst/>
            <a:cxnLst/>
            <a:rect l="l" t="t" r="r" b="b"/>
            <a:pathLst>
              <a:path h="2042159">
                <a:moveTo>
                  <a:pt x="0" y="2041822"/>
                </a:moveTo>
                <a:lnTo>
                  <a:pt x="0" y="0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9588572" y="5793739"/>
            <a:ext cx="367737" cy="211786"/>
          </a:xfrm>
          <a:custGeom>
            <a:avLst/>
            <a:gdLst/>
            <a:ahLst/>
            <a:cxnLst/>
            <a:rect l="l" t="t" r="r" b="b"/>
            <a:pathLst>
              <a:path w="606425" h="349250">
                <a:moveTo>
                  <a:pt x="606410" y="0"/>
                </a:moveTo>
                <a:lnTo>
                  <a:pt x="0" y="0"/>
                </a:lnTo>
                <a:lnTo>
                  <a:pt x="0" y="348931"/>
                </a:lnTo>
                <a:lnTo>
                  <a:pt x="606410" y="348931"/>
                </a:lnTo>
                <a:lnTo>
                  <a:pt x="60641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10373421" y="4759327"/>
            <a:ext cx="367737" cy="1246069"/>
          </a:xfrm>
          <a:custGeom>
            <a:avLst/>
            <a:gdLst/>
            <a:ahLst/>
            <a:cxnLst/>
            <a:rect l="l" t="t" r="r" b="b"/>
            <a:pathLst>
              <a:path w="606425" h="2054859">
                <a:moveTo>
                  <a:pt x="606410" y="0"/>
                </a:moveTo>
                <a:lnTo>
                  <a:pt x="0" y="0"/>
                </a:lnTo>
                <a:lnTo>
                  <a:pt x="0" y="2054754"/>
                </a:lnTo>
                <a:lnTo>
                  <a:pt x="606410" y="2054754"/>
                </a:lnTo>
                <a:lnTo>
                  <a:pt x="606410" y="0"/>
                </a:lnTo>
                <a:close/>
              </a:path>
            </a:pathLst>
          </a:custGeom>
          <a:solidFill>
            <a:srgbClr val="9F29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11203264" y="4424661"/>
            <a:ext cx="367737" cy="1580690"/>
          </a:xfrm>
          <a:custGeom>
            <a:avLst/>
            <a:gdLst/>
            <a:ahLst/>
            <a:cxnLst/>
            <a:rect l="l" t="t" r="r" b="b"/>
            <a:pathLst>
              <a:path w="606425" h="2606675">
                <a:moveTo>
                  <a:pt x="606410" y="0"/>
                </a:moveTo>
                <a:lnTo>
                  <a:pt x="0" y="0"/>
                </a:lnTo>
                <a:lnTo>
                  <a:pt x="0" y="2606643"/>
                </a:lnTo>
                <a:lnTo>
                  <a:pt x="606410" y="2606643"/>
                </a:lnTo>
                <a:lnTo>
                  <a:pt x="606410" y="0"/>
                </a:lnTo>
                <a:close/>
              </a:path>
            </a:pathLst>
          </a:custGeom>
          <a:solidFill>
            <a:srgbClr val="30C9A8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7" name="object 7"/>
          <p:cNvGrpSpPr/>
          <p:nvPr/>
        </p:nvGrpSpPr>
        <p:grpSpPr>
          <a:xfrm>
            <a:off x="299408" y="3090447"/>
            <a:ext cx="1123618" cy="358495"/>
            <a:chOff x="493040" y="5096376"/>
            <a:chExt cx="1852930" cy="591185"/>
          </a:xfrm>
        </p:grpSpPr>
        <p:sp>
          <p:nvSpPr>
            <p:cNvPr id="8" name="object 8"/>
            <p:cNvSpPr/>
            <p:nvPr/>
          </p:nvSpPr>
          <p:spPr>
            <a:xfrm>
              <a:off x="498275" y="5101612"/>
              <a:ext cx="1842135" cy="580390"/>
            </a:xfrm>
            <a:custGeom>
              <a:avLst/>
              <a:gdLst/>
              <a:ahLst/>
              <a:cxnLst/>
              <a:rect l="l" t="t" r="r" b="b"/>
              <a:pathLst>
                <a:path w="1842135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1551910" y="580107"/>
                  </a:lnTo>
                  <a:lnTo>
                    <a:pt x="1598959" y="576311"/>
                  </a:lnTo>
                  <a:lnTo>
                    <a:pt x="1643591" y="565321"/>
                  </a:lnTo>
                  <a:lnTo>
                    <a:pt x="1685208" y="547733"/>
                  </a:lnTo>
                  <a:lnTo>
                    <a:pt x="1723213" y="524144"/>
                  </a:lnTo>
                  <a:lnTo>
                    <a:pt x="1757010" y="495153"/>
                  </a:lnTo>
                  <a:lnTo>
                    <a:pt x="1786001" y="461356"/>
                  </a:lnTo>
                  <a:lnTo>
                    <a:pt x="1809589" y="423351"/>
                  </a:lnTo>
                  <a:lnTo>
                    <a:pt x="1827177" y="381734"/>
                  </a:lnTo>
                  <a:lnTo>
                    <a:pt x="1838168" y="337102"/>
                  </a:lnTo>
                  <a:lnTo>
                    <a:pt x="1841964" y="290053"/>
                  </a:lnTo>
                  <a:lnTo>
                    <a:pt x="1838168" y="243002"/>
                  </a:lnTo>
                  <a:lnTo>
                    <a:pt x="1827177" y="198369"/>
                  </a:lnTo>
                  <a:lnTo>
                    <a:pt x="1809589" y="156752"/>
                  </a:lnTo>
                  <a:lnTo>
                    <a:pt x="1786001" y="118746"/>
                  </a:lnTo>
                  <a:lnTo>
                    <a:pt x="1757010" y="84950"/>
                  </a:lnTo>
                  <a:lnTo>
                    <a:pt x="1723213" y="55960"/>
                  </a:lnTo>
                  <a:lnTo>
                    <a:pt x="1685208" y="32373"/>
                  </a:lnTo>
                  <a:lnTo>
                    <a:pt x="1643591" y="14785"/>
                  </a:lnTo>
                  <a:lnTo>
                    <a:pt x="1598959" y="3795"/>
                  </a:lnTo>
                  <a:lnTo>
                    <a:pt x="1551910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9" name="object 9"/>
            <p:cNvSpPr/>
            <p:nvPr/>
          </p:nvSpPr>
          <p:spPr>
            <a:xfrm>
              <a:off x="1824466" y="5174075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0" name="object 10"/>
            <p:cNvSpPr/>
            <p:nvPr/>
          </p:nvSpPr>
          <p:spPr>
            <a:xfrm>
              <a:off x="1980197" y="5329824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0199" y="532981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299408" y="5228604"/>
            <a:ext cx="666162" cy="358495"/>
            <a:chOff x="493040" y="8622355"/>
            <a:chExt cx="1098550" cy="591185"/>
          </a:xfrm>
        </p:grpSpPr>
        <p:sp>
          <p:nvSpPr>
            <p:cNvPr id="13" name="object 13"/>
            <p:cNvSpPr/>
            <p:nvPr/>
          </p:nvSpPr>
          <p:spPr>
            <a:xfrm>
              <a:off x="498275" y="8627590"/>
              <a:ext cx="1088390" cy="580390"/>
            </a:xfrm>
            <a:custGeom>
              <a:avLst/>
              <a:gdLst/>
              <a:ahLst/>
              <a:cxnLst/>
              <a:rect l="l" t="t" r="r" b="b"/>
              <a:pathLst>
                <a:path w="1088390" h="580390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798007" y="580107"/>
                  </a:lnTo>
                  <a:lnTo>
                    <a:pt x="845055" y="576311"/>
                  </a:lnTo>
                  <a:lnTo>
                    <a:pt x="889687" y="565321"/>
                  </a:lnTo>
                  <a:lnTo>
                    <a:pt x="931304" y="547733"/>
                  </a:lnTo>
                  <a:lnTo>
                    <a:pt x="969309" y="524144"/>
                  </a:lnTo>
                  <a:lnTo>
                    <a:pt x="1003106" y="495153"/>
                  </a:lnTo>
                  <a:lnTo>
                    <a:pt x="1032097" y="461356"/>
                  </a:lnTo>
                  <a:lnTo>
                    <a:pt x="1055686" y="423351"/>
                  </a:lnTo>
                  <a:lnTo>
                    <a:pt x="1073274" y="381734"/>
                  </a:lnTo>
                  <a:lnTo>
                    <a:pt x="1084264" y="337102"/>
                  </a:lnTo>
                  <a:lnTo>
                    <a:pt x="1088061" y="290053"/>
                  </a:lnTo>
                  <a:lnTo>
                    <a:pt x="1084264" y="243002"/>
                  </a:lnTo>
                  <a:lnTo>
                    <a:pt x="1073274" y="198369"/>
                  </a:lnTo>
                  <a:lnTo>
                    <a:pt x="1055686" y="156752"/>
                  </a:lnTo>
                  <a:lnTo>
                    <a:pt x="1032097" y="118746"/>
                  </a:lnTo>
                  <a:lnTo>
                    <a:pt x="1003106" y="84950"/>
                  </a:lnTo>
                  <a:lnTo>
                    <a:pt x="969309" y="55960"/>
                  </a:lnTo>
                  <a:lnTo>
                    <a:pt x="931304" y="32373"/>
                  </a:lnTo>
                  <a:lnTo>
                    <a:pt x="889687" y="14785"/>
                  </a:lnTo>
                  <a:lnTo>
                    <a:pt x="845055" y="3795"/>
                  </a:lnTo>
                  <a:lnTo>
                    <a:pt x="798007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4" name="object 14"/>
            <p:cNvSpPr/>
            <p:nvPr/>
          </p:nvSpPr>
          <p:spPr>
            <a:xfrm>
              <a:off x="1075260" y="8700063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09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30991" y="8855802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230999" y="885579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73700" y="5274788"/>
            <a:ext cx="1704681" cy="1272552"/>
          </a:xfrm>
          <a:prstGeom prst="rect">
            <a:avLst/>
          </a:prstGeom>
        </p:spPr>
        <p:txBody>
          <a:bodyPr vert="horz" wrap="square" lIns="0" tIns="32345" rIns="0" bIns="0" rtlCol="0">
            <a:spAutoFit/>
          </a:bodyPr>
          <a:lstStyle/>
          <a:p>
            <a:pPr marL="71622">
              <a:spcBef>
                <a:spcPts val="255"/>
              </a:spcBef>
            </a:pPr>
            <a:r>
              <a:rPr sz="1304" spc="-24" dirty="0">
                <a:latin typeface="Lucida Sans Unicode"/>
                <a:cs typeface="Lucida Sans Unicode"/>
              </a:rPr>
              <a:t>N</a:t>
            </a:r>
            <a:endParaRPr sz="1304">
              <a:latin typeface="Lucida Sans Unicode"/>
              <a:cs typeface="Lucida Sans Unicode"/>
            </a:endParaRPr>
          </a:p>
          <a:p>
            <a:pPr marL="7701">
              <a:spcBef>
                <a:spcPts val="919"/>
              </a:spcBef>
            </a:pPr>
            <a:r>
              <a:rPr sz="6003" b="1" spc="-403" dirty="0">
                <a:solidFill>
                  <a:srgbClr val="FF412C"/>
                </a:solidFill>
                <a:latin typeface="Arial"/>
                <a:cs typeface="Arial"/>
              </a:rPr>
              <a:t>1</a:t>
            </a:r>
            <a:r>
              <a:rPr sz="6003" b="1" spc="-355" dirty="0">
                <a:solidFill>
                  <a:srgbClr val="FF412C"/>
                </a:solidFill>
                <a:latin typeface="Arial"/>
                <a:cs typeface="Arial"/>
              </a:rPr>
              <a:t>,</a:t>
            </a:r>
            <a:r>
              <a:rPr sz="6003" b="1" spc="-482" dirty="0">
                <a:solidFill>
                  <a:srgbClr val="FF412C"/>
                </a:solidFill>
                <a:latin typeface="Arial"/>
                <a:cs typeface="Arial"/>
              </a:rPr>
              <a:t>5</a:t>
            </a:r>
            <a:r>
              <a:rPr sz="6003" b="1" spc="-464" dirty="0">
                <a:solidFill>
                  <a:srgbClr val="FF412C"/>
                </a:solidFill>
                <a:latin typeface="Arial"/>
                <a:cs typeface="Arial"/>
              </a:rPr>
              <a:t>1</a:t>
            </a:r>
            <a:r>
              <a:rPr sz="6003" b="1" spc="-115" dirty="0">
                <a:solidFill>
                  <a:srgbClr val="FF412C"/>
                </a:solidFill>
                <a:latin typeface="Arial"/>
                <a:cs typeface="Arial"/>
              </a:rPr>
              <a:t>7</a:t>
            </a:r>
            <a:endParaRPr sz="6003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99408" y="1452101"/>
            <a:ext cx="850608" cy="358495"/>
            <a:chOff x="493040" y="2394622"/>
            <a:chExt cx="1402715" cy="591185"/>
          </a:xfrm>
        </p:grpSpPr>
        <p:sp>
          <p:nvSpPr>
            <p:cNvPr id="19" name="object 19"/>
            <p:cNvSpPr/>
            <p:nvPr/>
          </p:nvSpPr>
          <p:spPr>
            <a:xfrm>
              <a:off x="498275" y="2399857"/>
              <a:ext cx="1391920" cy="580390"/>
            </a:xfrm>
            <a:custGeom>
              <a:avLst/>
              <a:gdLst/>
              <a:ahLst/>
              <a:cxnLst/>
              <a:rect l="l" t="t" r="r" b="b"/>
              <a:pathLst>
                <a:path w="1391920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1101662" y="580107"/>
                  </a:lnTo>
                  <a:lnTo>
                    <a:pt x="1148711" y="576311"/>
                  </a:lnTo>
                  <a:lnTo>
                    <a:pt x="1193342" y="565321"/>
                  </a:lnTo>
                  <a:lnTo>
                    <a:pt x="1234960" y="547733"/>
                  </a:lnTo>
                  <a:lnTo>
                    <a:pt x="1272965" y="524144"/>
                  </a:lnTo>
                  <a:lnTo>
                    <a:pt x="1306762" y="495153"/>
                  </a:lnTo>
                  <a:lnTo>
                    <a:pt x="1335753" y="461356"/>
                  </a:lnTo>
                  <a:lnTo>
                    <a:pt x="1359341" y="423351"/>
                  </a:lnTo>
                  <a:lnTo>
                    <a:pt x="1376929" y="381734"/>
                  </a:lnTo>
                  <a:lnTo>
                    <a:pt x="1387920" y="337102"/>
                  </a:lnTo>
                  <a:lnTo>
                    <a:pt x="1391716" y="290053"/>
                  </a:lnTo>
                  <a:lnTo>
                    <a:pt x="1387920" y="243002"/>
                  </a:lnTo>
                  <a:lnTo>
                    <a:pt x="1376929" y="198369"/>
                  </a:lnTo>
                  <a:lnTo>
                    <a:pt x="1359341" y="156752"/>
                  </a:lnTo>
                  <a:lnTo>
                    <a:pt x="1335753" y="118746"/>
                  </a:lnTo>
                  <a:lnTo>
                    <a:pt x="1306762" y="84950"/>
                  </a:lnTo>
                  <a:lnTo>
                    <a:pt x="1272965" y="55960"/>
                  </a:lnTo>
                  <a:lnTo>
                    <a:pt x="1234960" y="32373"/>
                  </a:lnTo>
                  <a:lnTo>
                    <a:pt x="1193342" y="14785"/>
                  </a:lnTo>
                  <a:lnTo>
                    <a:pt x="1148711" y="3795"/>
                  </a:lnTo>
                  <a:lnTo>
                    <a:pt x="1101662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0" name="object 20"/>
            <p:cNvSpPr/>
            <p:nvPr/>
          </p:nvSpPr>
          <p:spPr>
            <a:xfrm>
              <a:off x="1378916" y="2472331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10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534647" y="262806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2" name="object 22"/>
            <p:cNvSpPr/>
            <p:nvPr/>
          </p:nvSpPr>
          <p:spPr>
            <a:xfrm>
              <a:off x="1534654" y="262806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73700" y="1499685"/>
            <a:ext cx="3263807" cy="1881673"/>
          </a:xfrm>
          <a:prstGeom prst="rect">
            <a:avLst/>
          </a:prstGeom>
        </p:spPr>
        <p:txBody>
          <a:bodyPr vert="horz" wrap="square" lIns="0" tIns="30420" rIns="0" bIns="0" rtlCol="0">
            <a:spAutoFit/>
          </a:bodyPr>
          <a:lstStyle/>
          <a:p>
            <a:pPr marL="71622">
              <a:spcBef>
                <a:spcPts val="240"/>
              </a:spcBef>
            </a:pPr>
            <a:r>
              <a:rPr sz="1304" spc="-15" dirty="0">
                <a:latin typeface="Lucida Sans Unicode"/>
                <a:cs typeface="Lucida Sans Unicode"/>
              </a:rPr>
              <a:t>Age</a:t>
            </a:r>
            <a:endParaRPr sz="1304" dirty="0">
              <a:latin typeface="Lucida Sans Unicode"/>
              <a:cs typeface="Lucida Sans Unicode"/>
            </a:endParaRPr>
          </a:p>
          <a:p>
            <a:pPr marL="7701">
              <a:spcBef>
                <a:spcPts val="840"/>
              </a:spcBef>
            </a:pPr>
            <a:r>
              <a:rPr sz="6003" b="1" spc="306" dirty="0">
                <a:solidFill>
                  <a:srgbClr val="FF412C"/>
                </a:solidFill>
                <a:latin typeface="Arial"/>
                <a:cs typeface="Arial"/>
              </a:rPr>
              <a:t>25</a:t>
            </a:r>
            <a:r>
              <a:rPr sz="6003" b="1" spc="-728" dirty="0">
                <a:solidFill>
                  <a:srgbClr val="FF412C"/>
                </a:solidFill>
                <a:latin typeface="Arial"/>
                <a:cs typeface="Arial"/>
              </a:rPr>
              <a:t> </a:t>
            </a:r>
            <a:r>
              <a:rPr sz="6003" b="1" spc="45" dirty="0">
                <a:solidFill>
                  <a:srgbClr val="FF412C"/>
                </a:solidFill>
                <a:latin typeface="Arial"/>
                <a:cs typeface="Arial"/>
              </a:rPr>
              <a:t>to</a:t>
            </a:r>
            <a:r>
              <a:rPr sz="6003" b="1" spc="-728" dirty="0">
                <a:solidFill>
                  <a:srgbClr val="FF412C"/>
                </a:solidFill>
                <a:latin typeface="Arial"/>
                <a:cs typeface="Arial"/>
              </a:rPr>
              <a:t> </a:t>
            </a:r>
            <a:r>
              <a:rPr sz="6003" b="1" spc="94" dirty="0">
                <a:solidFill>
                  <a:srgbClr val="FF412C"/>
                </a:solidFill>
                <a:latin typeface="Arial"/>
                <a:cs typeface="Arial"/>
              </a:rPr>
              <a:t>55+</a:t>
            </a:r>
            <a:endParaRPr sz="6003" dirty="0">
              <a:latin typeface="Arial"/>
              <a:cs typeface="Arial"/>
            </a:endParaRPr>
          </a:p>
          <a:p>
            <a:pPr marL="71622">
              <a:spcBef>
                <a:spcPts val="3296"/>
              </a:spcBef>
            </a:pPr>
            <a:r>
              <a:rPr sz="1304" spc="-6" dirty="0">
                <a:latin typeface="Lucida Sans Unicode"/>
                <a:cs typeface="Lucida Sans Unicode"/>
              </a:rPr>
              <a:t>Gender</a:t>
            </a:r>
            <a:endParaRPr sz="1304" dirty="0">
              <a:latin typeface="Lucida Sans Unicode"/>
              <a:cs typeface="Lucida Sans Unicode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7995" y="1522932"/>
            <a:ext cx="1102824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304" spc="-42" dirty="0">
                <a:latin typeface="Lucida Sans Unicode"/>
                <a:cs typeface="Lucida Sans Unicode"/>
              </a:rPr>
              <a:t>Cities</a:t>
            </a:r>
            <a:r>
              <a:rPr sz="1304" spc="-39" dirty="0">
                <a:latin typeface="Lucida Sans Unicode"/>
                <a:cs typeface="Lucida Sans Unicode"/>
              </a:rPr>
              <a:t> </a:t>
            </a:r>
            <a:r>
              <a:rPr sz="1304" spc="-6" dirty="0">
                <a:latin typeface="Lucida Sans Unicode"/>
                <a:cs typeface="Lucida Sans Unicode"/>
              </a:rPr>
              <a:t>covered</a:t>
            </a:r>
            <a:endParaRPr sz="1304">
              <a:latin typeface="Lucida Sans Unicode"/>
              <a:cs typeface="Lucida Sans Unicode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459657" y="1452101"/>
            <a:ext cx="1631904" cy="358495"/>
            <a:chOff x="7353599" y="2394622"/>
            <a:chExt cx="2691130" cy="591185"/>
          </a:xfrm>
        </p:grpSpPr>
        <p:sp>
          <p:nvSpPr>
            <p:cNvPr id="26" name="object 26"/>
            <p:cNvSpPr/>
            <p:nvPr/>
          </p:nvSpPr>
          <p:spPr>
            <a:xfrm>
              <a:off x="7358834" y="2399857"/>
              <a:ext cx="2680970" cy="580390"/>
            </a:xfrm>
            <a:custGeom>
              <a:avLst/>
              <a:gdLst/>
              <a:ahLst/>
              <a:cxnLst/>
              <a:rect l="l" t="t" r="r" b="b"/>
              <a:pathLst>
                <a:path w="2680970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2390492" y="580107"/>
                  </a:lnTo>
                  <a:lnTo>
                    <a:pt x="2437541" y="576311"/>
                  </a:lnTo>
                  <a:lnTo>
                    <a:pt x="2482172" y="565321"/>
                  </a:lnTo>
                  <a:lnTo>
                    <a:pt x="2523789" y="547733"/>
                  </a:lnTo>
                  <a:lnTo>
                    <a:pt x="2561795" y="524144"/>
                  </a:lnTo>
                  <a:lnTo>
                    <a:pt x="2595592" y="495153"/>
                  </a:lnTo>
                  <a:lnTo>
                    <a:pt x="2624583" y="461356"/>
                  </a:lnTo>
                  <a:lnTo>
                    <a:pt x="2648171" y="423351"/>
                  </a:lnTo>
                  <a:lnTo>
                    <a:pt x="2665759" y="381734"/>
                  </a:lnTo>
                  <a:lnTo>
                    <a:pt x="2676750" y="337102"/>
                  </a:lnTo>
                  <a:lnTo>
                    <a:pt x="2680546" y="290053"/>
                  </a:lnTo>
                  <a:lnTo>
                    <a:pt x="2676750" y="243002"/>
                  </a:lnTo>
                  <a:lnTo>
                    <a:pt x="2665759" y="198369"/>
                  </a:lnTo>
                  <a:lnTo>
                    <a:pt x="2648171" y="156752"/>
                  </a:lnTo>
                  <a:lnTo>
                    <a:pt x="2624583" y="118746"/>
                  </a:lnTo>
                  <a:lnTo>
                    <a:pt x="2595592" y="84950"/>
                  </a:lnTo>
                  <a:lnTo>
                    <a:pt x="2561795" y="55960"/>
                  </a:lnTo>
                  <a:lnTo>
                    <a:pt x="2523789" y="32373"/>
                  </a:lnTo>
                  <a:lnTo>
                    <a:pt x="2482172" y="14785"/>
                  </a:lnTo>
                  <a:lnTo>
                    <a:pt x="2437541" y="3795"/>
                  </a:lnTo>
                  <a:lnTo>
                    <a:pt x="2390492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7" name="object 27"/>
            <p:cNvSpPr/>
            <p:nvPr/>
          </p:nvSpPr>
          <p:spPr>
            <a:xfrm>
              <a:off x="9528301" y="2472331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9684031" y="262806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9" name="object 29"/>
            <p:cNvSpPr/>
            <p:nvPr/>
          </p:nvSpPr>
          <p:spPr>
            <a:xfrm>
              <a:off x="9684040" y="262806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9445888" y="1522933"/>
            <a:ext cx="963432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304" dirty="0">
                <a:latin typeface="Lucida Sans Unicode"/>
                <a:cs typeface="Lucida Sans Unicode"/>
              </a:rPr>
              <a:t>Social</a:t>
            </a:r>
            <a:r>
              <a:rPr sz="1304" spc="-100" dirty="0">
                <a:latin typeface="Lucida Sans Unicode"/>
                <a:cs typeface="Lucida Sans Unicode"/>
              </a:rPr>
              <a:t> </a:t>
            </a:r>
            <a:r>
              <a:rPr sz="1304" spc="-21" dirty="0">
                <a:latin typeface="Lucida Sans Unicode"/>
                <a:cs typeface="Lucida Sans Unicode"/>
              </a:rPr>
              <a:t>grade</a:t>
            </a:r>
            <a:endParaRPr sz="1304">
              <a:latin typeface="Lucida Sans Unicode"/>
              <a:cs typeface="Lucida Sans Unicode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307550" y="1452101"/>
            <a:ext cx="1492510" cy="358495"/>
            <a:chOff x="15348134" y="2394622"/>
            <a:chExt cx="2461260" cy="591185"/>
          </a:xfrm>
        </p:grpSpPr>
        <p:sp>
          <p:nvSpPr>
            <p:cNvPr id="32" name="object 32"/>
            <p:cNvSpPr/>
            <p:nvPr/>
          </p:nvSpPr>
          <p:spPr>
            <a:xfrm>
              <a:off x="15353369" y="2399857"/>
              <a:ext cx="2450465" cy="580390"/>
            </a:xfrm>
            <a:custGeom>
              <a:avLst/>
              <a:gdLst/>
              <a:ahLst/>
              <a:cxnLst/>
              <a:rect l="l" t="t" r="r" b="b"/>
              <a:pathLst>
                <a:path w="2450465" h="580389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2160133" y="580107"/>
                  </a:lnTo>
                  <a:lnTo>
                    <a:pt x="2207181" y="576311"/>
                  </a:lnTo>
                  <a:lnTo>
                    <a:pt x="2251813" y="565321"/>
                  </a:lnTo>
                  <a:lnTo>
                    <a:pt x="2293430" y="547733"/>
                  </a:lnTo>
                  <a:lnTo>
                    <a:pt x="2331436" y="524144"/>
                  </a:lnTo>
                  <a:lnTo>
                    <a:pt x="2365232" y="495153"/>
                  </a:lnTo>
                  <a:lnTo>
                    <a:pt x="2394224" y="461356"/>
                  </a:lnTo>
                  <a:lnTo>
                    <a:pt x="2417812" y="423351"/>
                  </a:lnTo>
                  <a:lnTo>
                    <a:pt x="2435400" y="381734"/>
                  </a:lnTo>
                  <a:lnTo>
                    <a:pt x="2446390" y="337102"/>
                  </a:lnTo>
                  <a:lnTo>
                    <a:pt x="2450187" y="290053"/>
                  </a:lnTo>
                  <a:lnTo>
                    <a:pt x="2446390" y="243002"/>
                  </a:lnTo>
                  <a:lnTo>
                    <a:pt x="2435400" y="198369"/>
                  </a:lnTo>
                  <a:lnTo>
                    <a:pt x="2417812" y="156752"/>
                  </a:lnTo>
                  <a:lnTo>
                    <a:pt x="2394224" y="118746"/>
                  </a:lnTo>
                  <a:lnTo>
                    <a:pt x="2365232" y="84950"/>
                  </a:lnTo>
                  <a:lnTo>
                    <a:pt x="2331436" y="55960"/>
                  </a:lnTo>
                  <a:lnTo>
                    <a:pt x="2293430" y="32373"/>
                  </a:lnTo>
                  <a:lnTo>
                    <a:pt x="2251813" y="14785"/>
                  </a:lnTo>
                  <a:lnTo>
                    <a:pt x="2207181" y="3795"/>
                  </a:lnTo>
                  <a:lnTo>
                    <a:pt x="2160133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3" name="object 33"/>
            <p:cNvSpPr/>
            <p:nvPr/>
          </p:nvSpPr>
          <p:spPr>
            <a:xfrm>
              <a:off x="17302949" y="2472331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10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4" name="object 34"/>
            <p:cNvSpPr/>
            <p:nvPr/>
          </p:nvSpPr>
          <p:spPr>
            <a:xfrm>
              <a:off x="17458679" y="2628069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5" name="object 35"/>
            <p:cNvSpPr/>
            <p:nvPr/>
          </p:nvSpPr>
          <p:spPr>
            <a:xfrm>
              <a:off x="17458683" y="2628065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9445889" y="3819179"/>
            <a:ext cx="1452078" cy="207695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7701">
              <a:spcBef>
                <a:spcPts val="55"/>
              </a:spcBef>
            </a:pPr>
            <a:r>
              <a:rPr sz="1304" spc="-36" dirty="0">
                <a:latin typeface="Lucida Sans Unicode"/>
                <a:cs typeface="Lucida Sans Unicode"/>
              </a:rPr>
              <a:t>Household</a:t>
            </a:r>
            <a:r>
              <a:rPr sz="1304" spc="-67" dirty="0">
                <a:latin typeface="Lucida Sans Unicode"/>
                <a:cs typeface="Lucida Sans Unicode"/>
              </a:rPr>
              <a:t> </a:t>
            </a:r>
            <a:r>
              <a:rPr sz="1304" spc="-12" dirty="0">
                <a:latin typeface="Lucida Sans Unicode"/>
                <a:cs typeface="Lucida Sans Unicode"/>
              </a:rPr>
              <a:t>income</a:t>
            </a:r>
            <a:endParaRPr sz="1304">
              <a:latin typeface="Lucida Sans Unicode"/>
              <a:cs typeface="Lucida Sans Unicode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9307551" y="3748345"/>
            <a:ext cx="1981157" cy="358495"/>
            <a:chOff x="15348134" y="6181298"/>
            <a:chExt cx="3267075" cy="591185"/>
          </a:xfrm>
        </p:grpSpPr>
        <p:sp>
          <p:nvSpPr>
            <p:cNvPr id="38" name="object 38"/>
            <p:cNvSpPr/>
            <p:nvPr/>
          </p:nvSpPr>
          <p:spPr>
            <a:xfrm>
              <a:off x="15353369" y="6186534"/>
              <a:ext cx="3256915" cy="580390"/>
            </a:xfrm>
            <a:custGeom>
              <a:avLst/>
              <a:gdLst/>
              <a:ahLst/>
              <a:cxnLst/>
              <a:rect l="l" t="t" r="r" b="b"/>
              <a:pathLst>
                <a:path w="3256915" h="580390">
                  <a:moveTo>
                    <a:pt x="290053" y="0"/>
                  </a:moveTo>
                  <a:lnTo>
                    <a:pt x="243005" y="3795"/>
                  </a:lnTo>
                  <a:lnTo>
                    <a:pt x="198373" y="14785"/>
                  </a:lnTo>
                  <a:lnTo>
                    <a:pt x="156756" y="32373"/>
                  </a:lnTo>
                  <a:lnTo>
                    <a:pt x="118751" y="55960"/>
                  </a:lnTo>
                  <a:lnTo>
                    <a:pt x="84954" y="84950"/>
                  </a:lnTo>
                  <a:lnTo>
                    <a:pt x="55963" y="118746"/>
                  </a:lnTo>
                  <a:lnTo>
                    <a:pt x="32374" y="156752"/>
                  </a:lnTo>
                  <a:lnTo>
                    <a:pt x="14786" y="198369"/>
                  </a:lnTo>
                  <a:lnTo>
                    <a:pt x="3796" y="243002"/>
                  </a:lnTo>
                  <a:lnTo>
                    <a:pt x="0" y="290053"/>
                  </a:lnTo>
                  <a:lnTo>
                    <a:pt x="3796" y="337102"/>
                  </a:lnTo>
                  <a:lnTo>
                    <a:pt x="14786" y="381734"/>
                  </a:lnTo>
                  <a:lnTo>
                    <a:pt x="32374" y="423351"/>
                  </a:lnTo>
                  <a:lnTo>
                    <a:pt x="55963" y="461356"/>
                  </a:lnTo>
                  <a:lnTo>
                    <a:pt x="84954" y="495153"/>
                  </a:lnTo>
                  <a:lnTo>
                    <a:pt x="118751" y="524144"/>
                  </a:lnTo>
                  <a:lnTo>
                    <a:pt x="156756" y="547733"/>
                  </a:lnTo>
                  <a:lnTo>
                    <a:pt x="198373" y="565321"/>
                  </a:lnTo>
                  <a:lnTo>
                    <a:pt x="243005" y="576311"/>
                  </a:lnTo>
                  <a:lnTo>
                    <a:pt x="290053" y="580107"/>
                  </a:lnTo>
                  <a:lnTo>
                    <a:pt x="2966391" y="580107"/>
                  </a:lnTo>
                  <a:lnTo>
                    <a:pt x="3013440" y="576311"/>
                  </a:lnTo>
                  <a:lnTo>
                    <a:pt x="3058071" y="565321"/>
                  </a:lnTo>
                  <a:lnTo>
                    <a:pt x="3099688" y="547733"/>
                  </a:lnTo>
                  <a:lnTo>
                    <a:pt x="3137694" y="524144"/>
                  </a:lnTo>
                  <a:lnTo>
                    <a:pt x="3171491" y="495153"/>
                  </a:lnTo>
                  <a:lnTo>
                    <a:pt x="3200482" y="461356"/>
                  </a:lnTo>
                  <a:lnTo>
                    <a:pt x="3224070" y="423351"/>
                  </a:lnTo>
                  <a:lnTo>
                    <a:pt x="3241658" y="381734"/>
                  </a:lnTo>
                  <a:lnTo>
                    <a:pt x="3252649" y="337102"/>
                  </a:lnTo>
                  <a:lnTo>
                    <a:pt x="3256445" y="290053"/>
                  </a:lnTo>
                  <a:lnTo>
                    <a:pt x="3252649" y="243002"/>
                  </a:lnTo>
                  <a:lnTo>
                    <a:pt x="3241658" y="198369"/>
                  </a:lnTo>
                  <a:lnTo>
                    <a:pt x="3224070" y="156752"/>
                  </a:lnTo>
                  <a:lnTo>
                    <a:pt x="3200482" y="118746"/>
                  </a:lnTo>
                  <a:lnTo>
                    <a:pt x="3171491" y="84950"/>
                  </a:lnTo>
                  <a:lnTo>
                    <a:pt x="3137694" y="55960"/>
                  </a:lnTo>
                  <a:lnTo>
                    <a:pt x="3099688" y="32373"/>
                  </a:lnTo>
                  <a:lnTo>
                    <a:pt x="3058071" y="14785"/>
                  </a:lnTo>
                  <a:lnTo>
                    <a:pt x="3013440" y="3795"/>
                  </a:lnTo>
                  <a:lnTo>
                    <a:pt x="2966391" y="0"/>
                  </a:lnTo>
                  <a:lnTo>
                    <a:pt x="290053" y="0"/>
                  </a:lnTo>
                  <a:close/>
                </a:path>
              </a:pathLst>
            </a:custGeom>
            <a:ln w="10470">
              <a:solidFill>
                <a:srgbClr val="CCD1DB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39" name="object 39"/>
            <p:cNvSpPr/>
            <p:nvPr/>
          </p:nvSpPr>
          <p:spPr>
            <a:xfrm>
              <a:off x="18109207" y="6259008"/>
              <a:ext cx="435609" cy="435609"/>
            </a:xfrm>
            <a:custGeom>
              <a:avLst/>
              <a:gdLst/>
              <a:ahLst/>
              <a:cxnLst/>
              <a:rect l="l" t="t" r="r" b="b"/>
              <a:pathLst>
                <a:path w="435609" h="435609">
                  <a:moveTo>
                    <a:pt x="217574" y="0"/>
                  </a:moveTo>
                  <a:lnTo>
                    <a:pt x="167686" y="5746"/>
                  </a:lnTo>
                  <a:lnTo>
                    <a:pt x="121890" y="22114"/>
                  </a:lnTo>
                  <a:lnTo>
                    <a:pt x="81492" y="47799"/>
                  </a:lnTo>
                  <a:lnTo>
                    <a:pt x="47798" y="81494"/>
                  </a:lnTo>
                  <a:lnTo>
                    <a:pt x="22114" y="121894"/>
                  </a:lnTo>
                  <a:lnTo>
                    <a:pt x="5746" y="167693"/>
                  </a:lnTo>
                  <a:lnTo>
                    <a:pt x="0" y="217584"/>
                  </a:lnTo>
                  <a:lnTo>
                    <a:pt x="5746" y="267469"/>
                  </a:lnTo>
                  <a:lnTo>
                    <a:pt x="22114" y="313264"/>
                  </a:lnTo>
                  <a:lnTo>
                    <a:pt x="47798" y="353662"/>
                  </a:lnTo>
                  <a:lnTo>
                    <a:pt x="81492" y="387357"/>
                  </a:lnTo>
                  <a:lnTo>
                    <a:pt x="121890" y="413043"/>
                  </a:lnTo>
                  <a:lnTo>
                    <a:pt x="167686" y="429412"/>
                  </a:lnTo>
                  <a:lnTo>
                    <a:pt x="217574" y="435159"/>
                  </a:lnTo>
                  <a:lnTo>
                    <a:pt x="267462" y="429412"/>
                  </a:lnTo>
                  <a:lnTo>
                    <a:pt x="313258" y="413043"/>
                  </a:lnTo>
                  <a:lnTo>
                    <a:pt x="353656" y="387357"/>
                  </a:lnTo>
                  <a:lnTo>
                    <a:pt x="387350" y="353662"/>
                  </a:lnTo>
                  <a:lnTo>
                    <a:pt x="413034" y="313264"/>
                  </a:lnTo>
                  <a:lnTo>
                    <a:pt x="429402" y="267469"/>
                  </a:lnTo>
                  <a:lnTo>
                    <a:pt x="435149" y="217584"/>
                  </a:lnTo>
                  <a:lnTo>
                    <a:pt x="429402" y="167693"/>
                  </a:lnTo>
                  <a:lnTo>
                    <a:pt x="413034" y="121894"/>
                  </a:lnTo>
                  <a:lnTo>
                    <a:pt x="387350" y="81494"/>
                  </a:lnTo>
                  <a:lnTo>
                    <a:pt x="353656" y="47799"/>
                  </a:lnTo>
                  <a:lnTo>
                    <a:pt x="313258" y="22114"/>
                  </a:lnTo>
                  <a:lnTo>
                    <a:pt x="267462" y="5746"/>
                  </a:lnTo>
                  <a:lnTo>
                    <a:pt x="217574" y="0"/>
                  </a:lnTo>
                  <a:close/>
                </a:path>
              </a:pathLst>
            </a:custGeom>
            <a:solidFill>
              <a:srgbClr val="CCD1DB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0" name="object 40"/>
            <p:cNvSpPr/>
            <p:nvPr/>
          </p:nvSpPr>
          <p:spPr>
            <a:xfrm>
              <a:off x="18264937" y="6414747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0" y="0"/>
                  </a:moveTo>
                  <a:lnTo>
                    <a:pt x="123682" y="12369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1" name="object 41"/>
            <p:cNvSpPr/>
            <p:nvPr/>
          </p:nvSpPr>
          <p:spPr>
            <a:xfrm>
              <a:off x="18264942" y="6414747"/>
              <a:ext cx="123825" cy="123825"/>
            </a:xfrm>
            <a:custGeom>
              <a:avLst/>
              <a:gdLst/>
              <a:ahLst/>
              <a:cxnLst/>
              <a:rect l="l" t="t" r="r" b="b"/>
              <a:pathLst>
                <a:path w="123825" h="123825">
                  <a:moveTo>
                    <a:pt x="123682" y="0"/>
                  </a:moveTo>
                  <a:lnTo>
                    <a:pt x="0" y="123682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9429656" y="1969619"/>
            <a:ext cx="977679" cy="978064"/>
            <a:chOff x="15549495" y="3248048"/>
            <a:chExt cx="1612265" cy="1612900"/>
          </a:xfrm>
        </p:grpSpPr>
        <p:sp>
          <p:nvSpPr>
            <p:cNvPr id="43" name="object 43"/>
            <p:cNvSpPr/>
            <p:nvPr/>
          </p:nvSpPr>
          <p:spPr>
            <a:xfrm>
              <a:off x="15549495" y="3248053"/>
              <a:ext cx="1612265" cy="1612900"/>
            </a:xfrm>
            <a:custGeom>
              <a:avLst/>
              <a:gdLst/>
              <a:ahLst/>
              <a:cxnLst/>
              <a:rect l="l" t="t" r="r" b="b"/>
              <a:pathLst>
                <a:path w="1612265" h="1612900">
                  <a:moveTo>
                    <a:pt x="806133" y="0"/>
                  </a:moveTo>
                  <a:lnTo>
                    <a:pt x="757192" y="1377"/>
                  </a:lnTo>
                  <a:lnTo>
                    <a:pt x="709050" y="5498"/>
                  </a:lnTo>
                  <a:lnTo>
                    <a:pt x="661756" y="12343"/>
                  </a:lnTo>
                  <a:lnTo>
                    <a:pt x="615358" y="21891"/>
                  </a:lnTo>
                  <a:lnTo>
                    <a:pt x="569904" y="34124"/>
                  </a:lnTo>
                  <a:lnTo>
                    <a:pt x="525443" y="49022"/>
                  </a:lnTo>
                  <a:lnTo>
                    <a:pt x="482022" y="66565"/>
                  </a:lnTo>
                  <a:lnTo>
                    <a:pt x="439691" y="86734"/>
                  </a:lnTo>
                  <a:lnTo>
                    <a:pt x="398496" y="109509"/>
                  </a:lnTo>
                  <a:lnTo>
                    <a:pt x="358487" y="134872"/>
                  </a:lnTo>
                  <a:lnTo>
                    <a:pt x="319712" y="162802"/>
                  </a:lnTo>
                  <a:lnTo>
                    <a:pt x="282219" y="193280"/>
                  </a:lnTo>
                  <a:lnTo>
                    <a:pt x="246056" y="226286"/>
                  </a:lnTo>
                  <a:lnTo>
                    <a:pt x="212930" y="260179"/>
                  </a:lnTo>
                  <a:lnTo>
                    <a:pt x="182188" y="295504"/>
                  </a:lnTo>
                  <a:lnTo>
                    <a:pt x="153834" y="332154"/>
                  </a:lnTo>
                  <a:lnTo>
                    <a:pt x="127868" y="370023"/>
                  </a:lnTo>
                  <a:lnTo>
                    <a:pt x="104292" y="409003"/>
                  </a:lnTo>
                  <a:lnTo>
                    <a:pt x="83110" y="448987"/>
                  </a:lnTo>
                  <a:lnTo>
                    <a:pt x="64321" y="489869"/>
                  </a:lnTo>
                  <a:lnTo>
                    <a:pt x="47929" y="531541"/>
                  </a:lnTo>
                  <a:lnTo>
                    <a:pt x="33934" y="573897"/>
                  </a:lnTo>
                  <a:lnTo>
                    <a:pt x="22340" y="616829"/>
                  </a:lnTo>
                  <a:lnTo>
                    <a:pt x="13148" y="660231"/>
                  </a:lnTo>
                  <a:lnTo>
                    <a:pt x="6359" y="703996"/>
                  </a:lnTo>
                  <a:lnTo>
                    <a:pt x="1975" y="748017"/>
                  </a:lnTo>
                  <a:lnTo>
                    <a:pt x="0" y="792187"/>
                  </a:lnTo>
                  <a:lnTo>
                    <a:pt x="433" y="836399"/>
                  </a:lnTo>
                  <a:lnTo>
                    <a:pt x="3277" y="880547"/>
                  </a:lnTo>
                  <a:lnTo>
                    <a:pt x="8535" y="924522"/>
                  </a:lnTo>
                  <a:lnTo>
                    <a:pt x="16207" y="968219"/>
                  </a:lnTo>
                  <a:lnTo>
                    <a:pt x="26297" y="1011530"/>
                  </a:lnTo>
                  <a:lnTo>
                    <a:pt x="38804" y="1054348"/>
                  </a:lnTo>
                  <a:lnTo>
                    <a:pt x="53733" y="1096568"/>
                  </a:lnTo>
                  <a:lnTo>
                    <a:pt x="71083" y="1138080"/>
                  </a:lnTo>
                  <a:lnTo>
                    <a:pt x="90858" y="1178780"/>
                  </a:lnTo>
                  <a:lnTo>
                    <a:pt x="113059" y="1218559"/>
                  </a:lnTo>
                  <a:lnTo>
                    <a:pt x="137688" y="1257311"/>
                  </a:lnTo>
                  <a:lnTo>
                    <a:pt x="164747" y="1294929"/>
                  </a:lnTo>
                  <a:lnTo>
                    <a:pt x="194237" y="1331306"/>
                  </a:lnTo>
                  <a:lnTo>
                    <a:pt x="226161" y="1366335"/>
                  </a:lnTo>
                  <a:lnTo>
                    <a:pt x="260055" y="1399461"/>
                  </a:lnTo>
                  <a:lnTo>
                    <a:pt x="295380" y="1430203"/>
                  </a:lnTo>
                  <a:lnTo>
                    <a:pt x="332030" y="1458557"/>
                  </a:lnTo>
                  <a:lnTo>
                    <a:pt x="369899" y="1484523"/>
                  </a:lnTo>
                  <a:lnTo>
                    <a:pt x="408879" y="1508099"/>
                  </a:lnTo>
                  <a:lnTo>
                    <a:pt x="448863" y="1529281"/>
                  </a:lnTo>
                  <a:lnTo>
                    <a:pt x="489744" y="1548070"/>
                  </a:lnTo>
                  <a:lnTo>
                    <a:pt x="531417" y="1564462"/>
                  </a:lnTo>
                  <a:lnTo>
                    <a:pt x="573772" y="1578457"/>
                  </a:lnTo>
                  <a:lnTo>
                    <a:pt x="616705" y="1590051"/>
                  </a:lnTo>
                  <a:lnTo>
                    <a:pt x="660107" y="1599243"/>
                  </a:lnTo>
                  <a:lnTo>
                    <a:pt x="703872" y="1606032"/>
                  </a:lnTo>
                  <a:lnTo>
                    <a:pt x="747893" y="1610416"/>
                  </a:lnTo>
                  <a:lnTo>
                    <a:pt x="792063" y="1612392"/>
                  </a:lnTo>
                  <a:lnTo>
                    <a:pt x="836275" y="1611958"/>
                  </a:lnTo>
                  <a:lnTo>
                    <a:pt x="880422" y="1609114"/>
                  </a:lnTo>
                  <a:lnTo>
                    <a:pt x="924398" y="1603856"/>
                  </a:lnTo>
                  <a:lnTo>
                    <a:pt x="968094" y="1596184"/>
                  </a:lnTo>
                  <a:lnTo>
                    <a:pt x="1011406" y="1586094"/>
                  </a:lnTo>
                  <a:lnTo>
                    <a:pt x="1054224" y="1573587"/>
                  </a:lnTo>
                  <a:lnTo>
                    <a:pt x="1096443" y="1558658"/>
                  </a:lnTo>
                  <a:lnTo>
                    <a:pt x="1137956" y="1541308"/>
                  </a:lnTo>
                  <a:lnTo>
                    <a:pt x="1178655" y="1521533"/>
                  </a:lnTo>
                  <a:lnTo>
                    <a:pt x="1218435" y="1499332"/>
                  </a:lnTo>
                  <a:lnTo>
                    <a:pt x="1257187" y="1474703"/>
                  </a:lnTo>
                  <a:lnTo>
                    <a:pt x="1294805" y="1447644"/>
                  </a:lnTo>
                  <a:lnTo>
                    <a:pt x="1331181" y="1418154"/>
                  </a:lnTo>
                  <a:lnTo>
                    <a:pt x="1366211" y="1386230"/>
                  </a:lnTo>
                  <a:lnTo>
                    <a:pt x="1399337" y="1352336"/>
                  </a:lnTo>
                  <a:lnTo>
                    <a:pt x="1430078" y="1317011"/>
                  </a:lnTo>
                  <a:lnTo>
                    <a:pt x="1458433" y="1280361"/>
                  </a:lnTo>
                  <a:lnTo>
                    <a:pt x="1484399" y="1242492"/>
                  </a:lnTo>
                  <a:lnTo>
                    <a:pt x="1507974" y="1203512"/>
                  </a:lnTo>
                  <a:lnTo>
                    <a:pt x="1529157" y="1163528"/>
                  </a:lnTo>
                  <a:lnTo>
                    <a:pt x="1547946" y="1122647"/>
                  </a:lnTo>
                  <a:lnTo>
                    <a:pt x="1564338" y="1080974"/>
                  </a:lnTo>
                  <a:lnTo>
                    <a:pt x="1578332" y="1038619"/>
                  </a:lnTo>
                  <a:lnTo>
                    <a:pt x="1589927" y="995686"/>
                  </a:lnTo>
                  <a:lnTo>
                    <a:pt x="1599119" y="952284"/>
                  </a:lnTo>
                  <a:lnTo>
                    <a:pt x="1605908" y="908519"/>
                  </a:lnTo>
                  <a:lnTo>
                    <a:pt x="1610291" y="864498"/>
                  </a:lnTo>
                  <a:lnTo>
                    <a:pt x="1612267" y="820328"/>
                  </a:lnTo>
                  <a:lnTo>
                    <a:pt x="1611834" y="776116"/>
                  </a:lnTo>
                  <a:lnTo>
                    <a:pt x="1608989" y="731969"/>
                  </a:lnTo>
                  <a:lnTo>
                    <a:pt x="1603732" y="687993"/>
                  </a:lnTo>
                  <a:lnTo>
                    <a:pt x="1596059" y="644297"/>
                  </a:lnTo>
                  <a:lnTo>
                    <a:pt x="1585970" y="600985"/>
                  </a:lnTo>
                  <a:lnTo>
                    <a:pt x="1573462" y="558167"/>
                  </a:lnTo>
                  <a:lnTo>
                    <a:pt x="1558534" y="515948"/>
                  </a:lnTo>
                  <a:lnTo>
                    <a:pt x="1541183" y="474435"/>
                  </a:lnTo>
                  <a:lnTo>
                    <a:pt x="1521408" y="433736"/>
                  </a:lnTo>
                  <a:lnTo>
                    <a:pt x="1499207" y="393956"/>
                  </a:lnTo>
                  <a:lnTo>
                    <a:pt x="1474579" y="355204"/>
                  </a:lnTo>
                  <a:lnTo>
                    <a:pt x="1447520" y="317586"/>
                  </a:lnTo>
                  <a:lnTo>
                    <a:pt x="1418029" y="281210"/>
                  </a:lnTo>
                  <a:lnTo>
                    <a:pt x="1386105" y="246180"/>
                  </a:lnTo>
                  <a:lnTo>
                    <a:pt x="1310861" y="318838"/>
                  </a:lnTo>
                  <a:lnTo>
                    <a:pt x="1342929" y="354375"/>
                  </a:lnTo>
                  <a:lnTo>
                    <a:pt x="1372545" y="392047"/>
                  </a:lnTo>
                  <a:lnTo>
                    <a:pt x="1399581" y="431727"/>
                  </a:lnTo>
                  <a:lnTo>
                    <a:pt x="1423911" y="473287"/>
                  </a:lnTo>
                  <a:lnTo>
                    <a:pt x="1445409" y="516602"/>
                  </a:lnTo>
                  <a:lnTo>
                    <a:pt x="1463947" y="561546"/>
                  </a:lnTo>
                  <a:lnTo>
                    <a:pt x="1479399" y="607991"/>
                  </a:lnTo>
                  <a:lnTo>
                    <a:pt x="1491638" y="655811"/>
                  </a:lnTo>
                  <a:lnTo>
                    <a:pt x="1500537" y="704880"/>
                  </a:lnTo>
                  <a:lnTo>
                    <a:pt x="1505969" y="755071"/>
                  </a:lnTo>
                  <a:lnTo>
                    <a:pt x="1507808" y="806258"/>
                  </a:lnTo>
                  <a:lnTo>
                    <a:pt x="1506190" y="854299"/>
                  </a:lnTo>
                  <a:lnTo>
                    <a:pt x="1501403" y="901471"/>
                  </a:lnTo>
                  <a:lnTo>
                    <a:pt x="1493553" y="947670"/>
                  </a:lnTo>
                  <a:lnTo>
                    <a:pt x="1482744" y="992791"/>
                  </a:lnTo>
                  <a:lnTo>
                    <a:pt x="1469081" y="1036729"/>
                  </a:lnTo>
                  <a:lnTo>
                    <a:pt x="1452668" y="1079381"/>
                  </a:lnTo>
                  <a:lnTo>
                    <a:pt x="1433609" y="1120641"/>
                  </a:lnTo>
                  <a:lnTo>
                    <a:pt x="1412010" y="1160405"/>
                  </a:lnTo>
                  <a:lnTo>
                    <a:pt x="1387974" y="1198569"/>
                  </a:lnTo>
                  <a:lnTo>
                    <a:pt x="1361606" y="1235028"/>
                  </a:lnTo>
                  <a:lnTo>
                    <a:pt x="1333011" y="1269677"/>
                  </a:lnTo>
                  <a:lnTo>
                    <a:pt x="1302294" y="1302413"/>
                  </a:lnTo>
                  <a:lnTo>
                    <a:pt x="1269557" y="1333130"/>
                  </a:lnTo>
                  <a:lnTo>
                    <a:pt x="1234907" y="1361724"/>
                  </a:lnTo>
                  <a:lnTo>
                    <a:pt x="1198448" y="1388091"/>
                  </a:lnTo>
                  <a:lnTo>
                    <a:pt x="1160283" y="1412126"/>
                  </a:lnTo>
                  <a:lnTo>
                    <a:pt x="1120519" y="1433725"/>
                  </a:lnTo>
                  <a:lnTo>
                    <a:pt x="1079258" y="1452783"/>
                  </a:lnTo>
                  <a:lnTo>
                    <a:pt x="1036606" y="1469196"/>
                  </a:lnTo>
                  <a:lnTo>
                    <a:pt x="992667" y="1482859"/>
                  </a:lnTo>
                  <a:lnTo>
                    <a:pt x="947546" y="1493667"/>
                  </a:lnTo>
                  <a:lnTo>
                    <a:pt x="901347" y="1501517"/>
                  </a:lnTo>
                  <a:lnTo>
                    <a:pt x="854175" y="1506303"/>
                  </a:lnTo>
                  <a:lnTo>
                    <a:pt x="806133" y="1507922"/>
                  </a:lnTo>
                  <a:lnTo>
                    <a:pt x="758092" y="1506303"/>
                  </a:lnTo>
                  <a:lnTo>
                    <a:pt x="710920" y="1501517"/>
                  </a:lnTo>
                  <a:lnTo>
                    <a:pt x="664720" y="1493667"/>
                  </a:lnTo>
                  <a:lnTo>
                    <a:pt x="619599" y="1482859"/>
                  </a:lnTo>
                  <a:lnTo>
                    <a:pt x="575660" y="1469196"/>
                  </a:lnTo>
                  <a:lnTo>
                    <a:pt x="533008" y="1452783"/>
                  </a:lnTo>
                  <a:lnTo>
                    <a:pt x="491748" y="1433725"/>
                  </a:lnTo>
                  <a:lnTo>
                    <a:pt x="451983" y="1412126"/>
                  </a:lnTo>
                  <a:lnTo>
                    <a:pt x="413819" y="1388091"/>
                  </a:lnTo>
                  <a:lnTo>
                    <a:pt x="377359" y="1361724"/>
                  </a:lnTo>
                  <a:lnTo>
                    <a:pt x="342709" y="1333130"/>
                  </a:lnTo>
                  <a:lnTo>
                    <a:pt x="309973" y="1302413"/>
                  </a:lnTo>
                  <a:lnTo>
                    <a:pt x="279255" y="1269677"/>
                  </a:lnTo>
                  <a:lnTo>
                    <a:pt x="250660" y="1235028"/>
                  </a:lnTo>
                  <a:lnTo>
                    <a:pt x="224293" y="1198569"/>
                  </a:lnTo>
                  <a:lnTo>
                    <a:pt x="200257" y="1160405"/>
                  </a:lnTo>
                  <a:lnTo>
                    <a:pt x="178658" y="1120641"/>
                  </a:lnTo>
                  <a:lnTo>
                    <a:pt x="159599" y="1079381"/>
                  </a:lnTo>
                  <a:lnTo>
                    <a:pt x="143186" y="1036729"/>
                  </a:lnTo>
                  <a:lnTo>
                    <a:pt x="129523" y="992791"/>
                  </a:lnTo>
                  <a:lnTo>
                    <a:pt x="118714" y="947670"/>
                  </a:lnTo>
                  <a:lnTo>
                    <a:pt x="110864" y="901471"/>
                  </a:lnTo>
                  <a:lnTo>
                    <a:pt x="106077" y="854299"/>
                  </a:lnTo>
                  <a:lnTo>
                    <a:pt x="104458" y="806258"/>
                  </a:lnTo>
                  <a:lnTo>
                    <a:pt x="106077" y="758216"/>
                  </a:lnTo>
                  <a:lnTo>
                    <a:pt x="110864" y="711044"/>
                  </a:lnTo>
                  <a:lnTo>
                    <a:pt x="118714" y="664845"/>
                  </a:lnTo>
                  <a:lnTo>
                    <a:pt x="129523" y="619724"/>
                  </a:lnTo>
                  <a:lnTo>
                    <a:pt x="143186" y="575785"/>
                  </a:lnTo>
                  <a:lnTo>
                    <a:pt x="159599" y="533133"/>
                  </a:lnTo>
                  <a:lnTo>
                    <a:pt x="178658" y="491872"/>
                  </a:lnTo>
                  <a:lnTo>
                    <a:pt x="200257" y="452108"/>
                  </a:lnTo>
                  <a:lnTo>
                    <a:pt x="224293" y="413943"/>
                  </a:lnTo>
                  <a:lnTo>
                    <a:pt x="250660" y="377484"/>
                  </a:lnTo>
                  <a:lnTo>
                    <a:pt x="279255" y="342834"/>
                  </a:lnTo>
                  <a:lnTo>
                    <a:pt x="309973" y="310097"/>
                  </a:lnTo>
                  <a:lnTo>
                    <a:pt x="342709" y="279380"/>
                  </a:lnTo>
                  <a:lnTo>
                    <a:pt x="377359" y="250785"/>
                  </a:lnTo>
                  <a:lnTo>
                    <a:pt x="413819" y="224417"/>
                  </a:lnTo>
                  <a:lnTo>
                    <a:pt x="451983" y="200381"/>
                  </a:lnTo>
                  <a:lnTo>
                    <a:pt x="491748" y="178782"/>
                  </a:lnTo>
                  <a:lnTo>
                    <a:pt x="533008" y="159723"/>
                  </a:lnTo>
                  <a:lnTo>
                    <a:pt x="575660" y="143310"/>
                  </a:lnTo>
                  <a:lnTo>
                    <a:pt x="619599" y="129647"/>
                  </a:lnTo>
                  <a:lnTo>
                    <a:pt x="664720" y="118838"/>
                  </a:lnTo>
                  <a:lnTo>
                    <a:pt x="710920" y="110988"/>
                  </a:lnTo>
                  <a:lnTo>
                    <a:pt x="758092" y="106201"/>
                  </a:lnTo>
                  <a:lnTo>
                    <a:pt x="806133" y="104583"/>
                  </a:lnTo>
                  <a:lnTo>
                    <a:pt x="806133" y="0"/>
                  </a:lnTo>
                  <a:close/>
                </a:path>
              </a:pathLst>
            </a:custGeom>
            <a:solidFill>
              <a:srgbClr val="CCD1D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4" name="object 44"/>
            <p:cNvSpPr/>
            <p:nvPr/>
          </p:nvSpPr>
          <p:spPr>
            <a:xfrm>
              <a:off x="16356963" y="3248048"/>
              <a:ext cx="577850" cy="316230"/>
            </a:xfrm>
            <a:custGeom>
              <a:avLst/>
              <a:gdLst/>
              <a:ahLst/>
              <a:cxnLst/>
              <a:rect l="l" t="t" r="r" b="b"/>
              <a:pathLst>
                <a:path w="577850" h="316229">
                  <a:moveTo>
                    <a:pt x="0" y="0"/>
                  </a:moveTo>
                  <a:lnTo>
                    <a:pt x="0" y="103703"/>
                  </a:lnTo>
                  <a:lnTo>
                    <a:pt x="53334" y="105699"/>
                  </a:lnTo>
                  <a:lnTo>
                    <a:pt x="105577" y="111590"/>
                  </a:lnTo>
                  <a:lnTo>
                    <a:pt x="156583" y="121233"/>
                  </a:lnTo>
                  <a:lnTo>
                    <a:pt x="206208" y="134484"/>
                  </a:lnTo>
                  <a:lnTo>
                    <a:pt x="254306" y="151198"/>
                  </a:lnTo>
                  <a:lnTo>
                    <a:pt x="300735" y="171232"/>
                  </a:lnTo>
                  <a:lnTo>
                    <a:pt x="345348" y="194441"/>
                  </a:lnTo>
                  <a:lnTo>
                    <a:pt x="388002" y="220683"/>
                  </a:lnTo>
                  <a:lnTo>
                    <a:pt x="428551" y="249812"/>
                  </a:lnTo>
                  <a:lnTo>
                    <a:pt x="466852" y="281685"/>
                  </a:lnTo>
                  <a:lnTo>
                    <a:pt x="502759" y="316157"/>
                  </a:lnTo>
                  <a:lnTo>
                    <a:pt x="577710" y="244118"/>
                  </a:lnTo>
                  <a:lnTo>
                    <a:pt x="540254" y="207529"/>
                  </a:lnTo>
                  <a:lnTo>
                    <a:pt x="501807" y="173982"/>
                  </a:lnTo>
                  <a:lnTo>
                    <a:pt x="462321" y="143456"/>
                  </a:lnTo>
                  <a:lnTo>
                    <a:pt x="421749" y="115931"/>
                  </a:lnTo>
                  <a:lnTo>
                    <a:pt x="380044" y="91388"/>
                  </a:lnTo>
                  <a:lnTo>
                    <a:pt x="337160" y="69807"/>
                  </a:lnTo>
                  <a:lnTo>
                    <a:pt x="293049" y="51167"/>
                  </a:lnTo>
                  <a:lnTo>
                    <a:pt x="247665" y="35450"/>
                  </a:lnTo>
                  <a:lnTo>
                    <a:pt x="200960" y="22635"/>
                  </a:lnTo>
                  <a:lnTo>
                    <a:pt x="152888" y="12702"/>
                  </a:lnTo>
                  <a:lnTo>
                    <a:pt x="103402" y="5632"/>
                  </a:lnTo>
                  <a:lnTo>
                    <a:pt x="52455" y="1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12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10770549" y="1969449"/>
            <a:ext cx="978064" cy="978449"/>
            <a:chOff x="17760728" y="3247766"/>
            <a:chExt cx="1612900" cy="1613535"/>
          </a:xfrm>
        </p:grpSpPr>
        <p:sp>
          <p:nvSpPr>
            <p:cNvPr id="46" name="object 46"/>
            <p:cNvSpPr/>
            <p:nvPr/>
          </p:nvSpPr>
          <p:spPr>
            <a:xfrm>
              <a:off x="17760728" y="3248576"/>
              <a:ext cx="1612900" cy="1612265"/>
            </a:xfrm>
            <a:custGeom>
              <a:avLst/>
              <a:gdLst/>
              <a:ahLst/>
              <a:cxnLst/>
              <a:rect l="l" t="t" r="r" b="b"/>
              <a:pathLst>
                <a:path w="1612900" h="1612264">
                  <a:moveTo>
                    <a:pt x="820205" y="0"/>
                  </a:moveTo>
                  <a:lnTo>
                    <a:pt x="818383" y="104572"/>
                  </a:lnTo>
                  <a:lnTo>
                    <a:pt x="866186" y="107027"/>
                  </a:lnTo>
                  <a:lnTo>
                    <a:pt x="913764" y="112725"/>
                  </a:lnTo>
                  <a:lnTo>
                    <a:pt x="960939" y="121666"/>
                  </a:lnTo>
                  <a:lnTo>
                    <a:pt x="1007530" y="133851"/>
                  </a:lnTo>
                  <a:lnTo>
                    <a:pt x="1053359" y="149279"/>
                  </a:lnTo>
                  <a:lnTo>
                    <a:pt x="1098246" y="167951"/>
                  </a:lnTo>
                  <a:lnTo>
                    <a:pt x="1142014" y="189867"/>
                  </a:lnTo>
                  <a:lnTo>
                    <a:pt x="1184481" y="215028"/>
                  </a:lnTo>
                  <a:lnTo>
                    <a:pt x="1225470" y="243433"/>
                  </a:lnTo>
                  <a:lnTo>
                    <a:pt x="1264801" y="275084"/>
                  </a:lnTo>
                  <a:lnTo>
                    <a:pt x="1302295" y="309980"/>
                  </a:lnTo>
                  <a:lnTo>
                    <a:pt x="1335121" y="345093"/>
                  </a:lnTo>
                  <a:lnTo>
                    <a:pt x="1365092" y="381833"/>
                  </a:lnTo>
                  <a:lnTo>
                    <a:pt x="1392209" y="420050"/>
                  </a:lnTo>
                  <a:lnTo>
                    <a:pt x="1416471" y="459598"/>
                  </a:lnTo>
                  <a:lnTo>
                    <a:pt x="1437879" y="500329"/>
                  </a:lnTo>
                  <a:lnTo>
                    <a:pt x="1456433" y="542093"/>
                  </a:lnTo>
                  <a:lnTo>
                    <a:pt x="1472132" y="584745"/>
                  </a:lnTo>
                  <a:lnTo>
                    <a:pt x="1484977" y="628136"/>
                  </a:lnTo>
                  <a:lnTo>
                    <a:pt x="1494967" y="672118"/>
                  </a:lnTo>
                  <a:lnTo>
                    <a:pt x="1502103" y="716543"/>
                  </a:lnTo>
                  <a:lnTo>
                    <a:pt x="1506385" y="761264"/>
                  </a:lnTo>
                  <a:lnTo>
                    <a:pt x="1507812" y="806133"/>
                  </a:lnTo>
                  <a:lnTo>
                    <a:pt x="1506385" y="851002"/>
                  </a:lnTo>
                  <a:lnTo>
                    <a:pt x="1502103" y="895724"/>
                  </a:lnTo>
                  <a:lnTo>
                    <a:pt x="1494967" y="940149"/>
                  </a:lnTo>
                  <a:lnTo>
                    <a:pt x="1484977" y="984132"/>
                  </a:lnTo>
                  <a:lnTo>
                    <a:pt x="1472132" y="1027523"/>
                  </a:lnTo>
                  <a:lnTo>
                    <a:pt x="1456433" y="1070175"/>
                  </a:lnTo>
                  <a:lnTo>
                    <a:pt x="1437879" y="1111941"/>
                  </a:lnTo>
                  <a:lnTo>
                    <a:pt x="1416471" y="1152672"/>
                  </a:lnTo>
                  <a:lnTo>
                    <a:pt x="1392209" y="1192221"/>
                  </a:lnTo>
                  <a:lnTo>
                    <a:pt x="1365092" y="1230439"/>
                  </a:lnTo>
                  <a:lnTo>
                    <a:pt x="1335121" y="1267180"/>
                  </a:lnTo>
                  <a:lnTo>
                    <a:pt x="1302295" y="1302295"/>
                  </a:lnTo>
                  <a:lnTo>
                    <a:pt x="1267180" y="1335119"/>
                  </a:lnTo>
                  <a:lnTo>
                    <a:pt x="1230439" y="1365089"/>
                  </a:lnTo>
                  <a:lnTo>
                    <a:pt x="1192221" y="1392205"/>
                  </a:lnTo>
                  <a:lnTo>
                    <a:pt x="1152673" y="1416467"/>
                  </a:lnTo>
                  <a:lnTo>
                    <a:pt x="1111942" y="1437874"/>
                  </a:lnTo>
                  <a:lnTo>
                    <a:pt x="1070177" y="1456427"/>
                  </a:lnTo>
                  <a:lnTo>
                    <a:pt x="1027525" y="1472126"/>
                  </a:lnTo>
                  <a:lnTo>
                    <a:pt x="984134" y="1484970"/>
                  </a:lnTo>
                  <a:lnTo>
                    <a:pt x="940152" y="1494960"/>
                  </a:lnTo>
                  <a:lnTo>
                    <a:pt x="895727" y="1502096"/>
                  </a:lnTo>
                  <a:lnTo>
                    <a:pt x="851006" y="1506377"/>
                  </a:lnTo>
                  <a:lnTo>
                    <a:pt x="806137" y="1507804"/>
                  </a:lnTo>
                  <a:lnTo>
                    <a:pt x="761269" y="1506377"/>
                  </a:lnTo>
                  <a:lnTo>
                    <a:pt x="716548" y="1502096"/>
                  </a:lnTo>
                  <a:lnTo>
                    <a:pt x="672122" y="1494960"/>
                  </a:lnTo>
                  <a:lnTo>
                    <a:pt x="628141" y="1484970"/>
                  </a:lnTo>
                  <a:lnTo>
                    <a:pt x="584750" y="1472126"/>
                  </a:lnTo>
                  <a:lnTo>
                    <a:pt x="542098" y="1456427"/>
                  </a:lnTo>
                  <a:lnTo>
                    <a:pt x="500333" y="1437874"/>
                  </a:lnTo>
                  <a:lnTo>
                    <a:pt x="459602" y="1416467"/>
                  </a:lnTo>
                  <a:lnTo>
                    <a:pt x="420054" y="1392205"/>
                  </a:lnTo>
                  <a:lnTo>
                    <a:pt x="381835" y="1365089"/>
                  </a:lnTo>
                  <a:lnTo>
                    <a:pt x="345095" y="1335119"/>
                  </a:lnTo>
                  <a:lnTo>
                    <a:pt x="309980" y="1302295"/>
                  </a:lnTo>
                  <a:lnTo>
                    <a:pt x="277154" y="1267180"/>
                  </a:lnTo>
                  <a:lnTo>
                    <a:pt x="247183" y="1230439"/>
                  </a:lnTo>
                  <a:lnTo>
                    <a:pt x="220066" y="1192221"/>
                  </a:lnTo>
                  <a:lnTo>
                    <a:pt x="195803" y="1152672"/>
                  </a:lnTo>
                  <a:lnTo>
                    <a:pt x="174395" y="1111941"/>
                  </a:lnTo>
                  <a:lnTo>
                    <a:pt x="155842" y="1070175"/>
                  </a:lnTo>
                  <a:lnTo>
                    <a:pt x="140142" y="1027523"/>
                  </a:lnTo>
                  <a:lnTo>
                    <a:pt x="127298" y="984132"/>
                  </a:lnTo>
                  <a:lnTo>
                    <a:pt x="117307" y="940149"/>
                  </a:lnTo>
                  <a:lnTo>
                    <a:pt x="110171" y="895724"/>
                  </a:lnTo>
                  <a:lnTo>
                    <a:pt x="105889" y="851002"/>
                  </a:lnTo>
                  <a:lnTo>
                    <a:pt x="104462" y="806133"/>
                  </a:lnTo>
                  <a:lnTo>
                    <a:pt x="105889" y="761264"/>
                  </a:lnTo>
                  <a:lnTo>
                    <a:pt x="110171" y="716543"/>
                  </a:lnTo>
                  <a:lnTo>
                    <a:pt x="117307" y="672118"/>
                  </a:lnTo>
                  <a:lnTo>
                    <a:pt x="127298" y="628136"/>
                  </a:lnTo>
                  <a:lnTo>
                    <a:pt x="140142" y="584745"/>
                  </a:lnTo>
                  <a:lnTo>
                    <a:pt x="155842" y="542093"/>
                  </a:lnTo>
                  <a:lnTo>
                    <a:pt x="174395" y="500329"/>
                  </a:lnTo>
                  <a:lnTo>
                    <a:pt x="195803" y="459598"/>
                  </a:lnTo>
                  <a:lnTo>
                    <a:pt x="220066" y="420050"/>
                  </a:lnTo>
                  <a:lnTo>
                    <a:pt x="247183" y="381833"/>
                  </a:lnTo>
                  <a:lnTo>
                    <a:pt x="277154" y="345093"/>
                  </a:lnTo>
                  <a:lnTo>
                    <a:pt x="309980" y="309980"/>
                  </a:lnTo>
                  <a:lnTo>
                    <a:pt x="236024" y="236024"/>
                  </a:lnTo>
                  <a:lnTo>
                    <a:pt x="202392" y="271605"/>
                  </a:lnTo>
                  <a:lnTo>
                    <a:pt x="171265" y="308560"/>
                  </a:lnTo>
                  <a:lnTo>
                    <a:pt x="142663" y="346841"/>
                  </a:lnTo>
                  <a:lnTo>
                    <a:pt x="116607" y="386402"/>
                  </a:lnTo>
                  <a:lnTo>
                    <a:pt x="93117" y="427192"/>
                  </a:lnTo>
                  <a:lnTo>
                    <a:pt x="72213" y="469165"/>
                  </a:lnTo>
                  <a:lnTo>
                    <a:pt x="53915" y="512273"/>
                  </a:lnTo>
                  <a:lnTo>
                    <a:pt x="38244" y="556467"/>
                  </a:lnTo>
                  <a:lnTo>
                    <a:pt x="25220" y="601700"/>
                  </a:lnTo>
                  <a:lnTo>
                    <a:pt x="14864" y="647924"/>
                  </a:lnTo>
                  <a:lnTo>
                    <a:pt x="7194" y="695090"/>
                  </a:lnTo>
                  <a:lnTo>
                    <a:pt x="2233" y="743151"/>
                  </a:lnTo>
                  <a:lnTo>
                    <a:pt x="0" y="792059"/>
                  </a:lnTo>
                  <a:lnTo>
                    <a:pt x="541" y="839450"/>
                  </a:lnTo>
                  <a:lnTo>
                    <a:pt x="3782" y="886167"/>
                  </a:lnTo>
                  <a:lnTo>
                    <a:pt x="9648" y="932134"/>
                  </a:lnTo>
                  <a:lnTo>
                    <a:pt x="18064" y="977272"/>
                  </a:lnTo>
                  <a:lnTo>
                    <a:pt x="28957" y="1021506"/>
                  </a:lnTo>
                  <a:lnTo>
                    <a:pt x="42251" y="1064758"/>
                  </a:lnTo>
                  <a:lnTo>
                    <a:pt x="57873" y="1106952"/>
                  </a:lnTo>
                  <a:lnTo>
                    <a:pt x="75749" y="1148010"/>
                  </a:lnTo>
                  <a:lnTo>
                    <a:pt x="95803" y="1187856"/>
                  </a:lnTo>
                  <a:lnTo>
                    <a:pt x="117963" y="1226412"/>
                  </a:lnTo>
                  <a:lnTo>
                    <a:pt x="142153" y="1263602"/>
                  </a:lnTo>
                  <a:lnTo>
                    <a:pt x="168299" y="1299350"/>
                  </a:lnTo>
                  <a:lnTo>
                    <a:pt x="196327" y="1333577"/>
                  </a:lnTo>
                  <a:lnTo>
                    <a:pt x="226163" y="1366207"/>
                  </a:lnTo>
                  <a:lnTo>
                    <a:pt x="257732" y="1397163"/>
                  </a:lnTo>
                  <a:lnTo>
                    <a:pt x="290960" y="1426368"/>
                  </a:lnTo>
                  <a:lnTo>
                    <a:pt x="325773" y="1453745"/>
                  </a:lnTo>
                  <a:lnTo>
                    <a:pt x="362097" y="1479218"/>
                  </a:lnTo>
                  <a:lnTo>
                    <a:pt x="399857" y="1502709"/>
                  </a:lnTo>
                  <a:lnTo>
                    <a:pt x="438979" y="1524142"/>
                  </a:lnTo>
                  <a:lnTo>
                    <a:pt x="479388" y="1543439"/>
                  </a:lnTo>
                  <a:lnTo>
                    <a:pt x="521011" y="1560524"/>
                  </a:lnTo>
                  <a:lnTo>
                    <a:pt x="563773" y="1575319"/>
                  </a:lnTo>
                  <a:lnTo>
                    <a:pt x="607600" y="1587749"/>
                  </a:lnTo>
                  <a:lnTo>
                    <a:pt x="652417" y="1597735"/>
                  </a:lnTo>
                  <a:lnTo>
                    <a:pt x="698151" y="1605201"/>
                  </a:lnTo>
                  <a:lnTo>
                    <a:pt x="744726" y="1610070"/>
                  </a:lnTo>
                  <a:lnTo>
                    <a:pt x="792070" y="1612265"/>
                  </a:lnTo>
                  <a:lnTo>
                    <a:pt x="839460" y="1611724"/>
                  </a:lnTo>
                  <a:lnTo>
                    <a:pt x="886176" y="1608484"/>
                  </a:lnTo>
                  <a:lnTo>
                    <a:pt x="932141" y="1602619"/>
                  </a:lnTo>
                  <a:lnTo>
                    <a:pt x="977279" y="1594204"/>
                  </a:lnTo>
                  <a:lnTo>
                    <a:pt x="1021513" y="1583312"/>
                  </a:lnTo>
                  <a:lnTo>
                    <a:pt x="1064764" y="1570018"/>
                  </a:lnTo>
                  <a:lnTo>
                    <a:pt x="1106958" y="1554397"/>
                  </a:lnTo>
                  <a:lnTo>
                    <a:pt x="1148016" y="1536522"/>
                  </a:lnTo>
                  <a:lnTo>
                    <a:pt x="1187862" y="1516468"/>
                  </a:lnTo>
                  <a:lnTo>
                    <a:pt x="1226418" y="1494309"/>
                  </a:lnTo>
                  <a:lnTo>
                    <a:pt x="1263608" y="1470119"/>
                  </a:lnTo>
                  <a:lnTo>
                    <a:pt x="1299356" y="1443974"/>
                  </a:lnTo>
                  <a:lnTo>
                    <a:pt x="1333583" y="1415946"/>
                  </a:lnTo>
                  <a:lnTo>
                    <a:pt x="1366213" y="1386110"/>
                  </a:lnTo>
                  <a:lnTo>
                    <a:pt x="1397170" y="1354542"/>
                  </a:lnTo>
                  <a:lnTo>
                    <a:pt x="1426375" y="1321314"/>
                  </a:lnTo>
                  <a:lnTo>
                    <a:pt x="1453753" y="1286501"/>
                  </a:lnTo>
                  <a:lnTo>
                    <a:pt x="1479226" y="1250177"/>
                  </a:lnTo>
                  <a:lnTo>
                    <a:pt x="1502718" y="1212417"/>
                  </a:lnTo>
                  <a:lnTo>
                    <a:pt x="1524151" y="1173296"/>
                  </a:lnTo>
                  <a:lnTo>
                    <a:pt x="1543448" y="1132886"/>
                  </a:lnTo>
                  <a:lnTo>
                    <a:pt x="1560533" y="1091263"/>
                  </a:lnTo>
                  <a:lnTo>
                    <a:pt x="1575329" y="1048502"/>
                  </a:lnTo>
                  <a:lnTo>
                    <a:pt x="1587758" y="1004675"/>
                  </a:lnTo>
                  <a:lnTo>
                    <a:pt x="1597745" y="959857"/>
                  </a:lnTo>
                  <a:lnTo>
                    <a:pt x="1605211" y="914124"/>
                  </a:lnTo>
                  <a:lnTo>
                    <a:pt x="1610080" y="867548"/>
                  </a:lnTo>
                  <a:lnTo>
                    <a:pt x="1612275" y="820205"/>
                  </a:lnTo>
                  <a:lnTo>
                    <a:pt x="1611733" y="772815"/>
                  </a:lnTo>
                  <a:lnTo>
                    <a:pt x="1608492" y="726099"/>
                  </a:lnTo>
                  <a:lnTo>
                    <a:pt x="1602626" y="680133"/>
                  </a:lnTo>
                  <a:lnTo>
                    <a:pt x="1594210" y="634995"/>
                  </a:lnTo>
                  <a:lnTo>
                    <a:pt x="1583318" y="590762"/>
                  </a:lnTo>
                  <a:lnTo>
                    <a:pt x="1570023" y="547510"/>
                  </a:lnTo>
                  <a:lnTo>
                    <a:pt x="1554401" y="505317"/>
                  </a:lnTo>
                  <a:lnTo>
                    <a:pt x="1536526" y="464259"/>
                  </a:lnTo>
                  <a:lnTo>
                    <a:pt x="1516471" y="424413"/>
                  </a:lnTo>
                  <a:lnTo>
                    <a:pt x="1494312" y="385856"/>
                  </a:lnTo>
                  <a:lnTo>
                    <a:pt x="1470122" y="348666"/>
                  </a:lnTo>
                  <a:lnTo>
                    <a:pt x="1443976" y="312919"/>
                  </a:lnTo>
                  <a:lnTo>
                    <a:pt x="1415948" y="278692"/>
                  </a:lnTo>
                  <a:lnTo>
                    <a:pt x="1386112" y="246061"/>
                  </a:lnTo>
                  <a:lnTo>
                    <a:pt x="1354543" y="215105"/>
                  </a:lnTo>
                  <a:lnTo>
                    <a:pt x="1321314" y="185899"/>
                  </a:lnTo>
                  <a:lnTo>
                    <a:pt x="1286501" y="158522"/>
                  </a:lnTo>
                  <a:lnTo>
                    <a:pt x="1250178" y="133048"/>
                  </a:lnTo>
                  <a:lnTo>
                    <a:pt x="1212418" y="109557"/>
                  </a:lnTo>
                  <a:lnTo>
                    <a:pt x="1173296" y="88124"/>
                  </a:lnTo>
                  <a:lnTo>
                    <a:pt x="1132886" y="68826"/>
                  </a:lnTo>
                  <a:lnTo>
                    <a:pt x="1091264" y="51741"/>
                  </a:lnTo>
                  <a:lnTo>
                    <a:pt x="1048502" y="36946"/>
                  </a:lnTo>
                  <a:lnTo>
                    <a:pt x="1004675" y="24516"/>
                  </a:lnTo>
                  <a:lnTo>
                    <a:pt x="959857" y="14530"/>
                  </a:lnTo>
                  <a:lnTo>
                    <a:pt x="914124" y="7064"/>
                  </a:lnTo>
                  <a:lnTo>
                    <a:pt x="867548" y="2195"/>
                  </a:lnTo>
                  <a:lnTo>
                    <a:pt x="820205" y="0"/>
                  </a:lnTo>
                  <a:close/>
                </a:path>
              </a:pathLst>
            </a:custGeom>
            <a:solidFill>
              <a:srgbClr val="9E29FF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7" name="object 47"/>
            <p:cNvSpPr/>
            <p:nvPr/>
          </p:nvSpPr>
          <p:spPr>
            <a:xfrm>
              <a:off x="17997698" y="3247766"/>
              <a:ext cx="581660" cy="309245"/>
            </a:xfrm>
            <a:custGeom>
              <a:avLst/>
              <a:gdLst/>
              <a:ahLst/>
              <a:cxnLst/>
              <a:rect l="l" t="t" r="r" b="b"/>
              <a:pathLst>
                <a:path w="581659" h="309245">
                  <a:moveTo>
                    <a:pt x="581113" y="0"/>
                  </a:moveTo>
                  <a:lnTo>
                    <a:pt x="528758" y="614"/>
                  </a:lnTo>
                  <a:lnTo>
                    <a:pt x="477852" y="4080"/>
                  </a:lnTo>
                  <a:lnTo>
                    <a:pt x="428347" y="10416"/>
                  </a:lnTo>
                  <a:lnTo>
                    <a:pt x="380196" y="19642"/>
                  </a:lnTo>
                  <a:lnTo>
                    <a:pt x="333352" y="31777"/>
                  </a:lnTo>
                  <a:lnTo>
                    <a:pt x="287768" y="46840"/>
                  </a:lnTo>
                  <a:lnTo>
                    <a:pt x="243397" y="64850"/>
                  </a:lnTo>
                  <a:lnTo>
                    <a:pt x="200191" y="85828"/>
                  </a:lnTo>
                  <a:lnTo>
                    <a:pt x="158104" y="109791"/>
                  </a:lnTo>
                  <a:lnTo>
                    <a:pt x="117089" y="136759"/>
                  </a:lnTo>
                  <a:lnTo>
                    <a:pt x="77098" y="166752"/>
                  </a:lnTo>
                  <a:lnTo>
                    <a:pt x="38084" y="199788"/>
                  </a:lnTo>
                  <a:lnTo>
                    <a:pt x="0" y="235888"/>
                  </a:lnTo>
                  <a:lnTo>
                    <a:pt x="73327" y="309215"/>
                  </a:lnTo>
                  <a:lnTo>
                    <a:pt x="112452" y="272912"/>
                  </a:lnTo>
                  <a:lnTo>
                    <a:pt x="153560" y="240137"/>
                  </a:lnTo>
                  <a:lnTo>
                    <a:pt x="196445" y="210889"/>
                  </a:lnTo>
                  <a:lnTo>
                    <a:pt x="240905" y="185169"/>
                  </a:lnTo>
                  <a:lnTo>
                    <a:pt x="286734" y="162978"/>
                  </a:lnTo>
                  <a:lnTo>
                    <a:pt x="333729" y="144315"/>
                  </a:lnTo>
                  <a:lnTo>
                    <a:pt x="381687" y="129182"/>
                  </a:lnTo>
                  <a:lnTo>
                    <a:pt x="430403" y="117577"/>
                  </a:lnTo>
                  <a:lnTo>
                    <a:pt x="479673" y="109503"/>
                  </a:lnTo>
                  <a:lnTo>
                    <a:pt x="529294" y="104958"/>
                  </a:lnTo>
                  <a:lnTo>
                    <a:pt x="579060" y="103944"/>
                  </a:lnTo>
                  <a:lnTo>
                    <a:pt x="581113" y="0"/>
                  </a:lnTo>
                  <a:close/>
                </a:path>
              </a:pathLst>
            </a:custGeom>
            <a:solidFill>
              <a:srgbClr val="CCD1DB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9481193" y="2991454"/>
            <a:ext cx="874867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49521" marR="3081" indent="-242205">
              <a:lnSpc>
                <a:spcPct val="102299"/>
              </a:lnSpc>
              <a:spcBef>
                <a:spcPts val="58"/>
              </a:spcBef>
            </a:pPr>
            <a:r>
              <a:rPr sz="879" dirty="0">
                <a:latin typeface="Lucida Sans Unicode"/>
                <a:cs typeface="Lucida Sans Unicode"/>
              </a:rPr>
              <a:t>Below</a:t>
            </a:r>
            <a:r>
              <a:rPr sz="879" spc="-3" dirty="0">
                <a:latin typeface="Lucida Sans Unicode"/>
                <a:cs typeface="Lucida Sans Unicode"/>
              </a:rPr>
              <a:t> </a:t>
            </a:r>
            <a:r>
              <a:rPr sz="879" spc="-18" dirty="0">
                <a:latin typeface="Lucida Sans Unicode"/>
                <a:cs typeface="Lucida Sans Unicode"/>
              </a:rPr>
              <a:t>university </a:t>
            </a:r>
            <a:r>
              <a:rPr sz="879" spc="-6" dirty="0">
                <a:latin typeface="Lucida Sans Unicode"/>
                <a:cs typeface="Lucida Sans Unicode"/>
              </a:rPr>
              <a:t>degree</a:t>
            </a:r>
            <a:endParaRPr sz="879">
              <a:latin typeface="Lucida Sans Unicode"/>
              <a:cs typeface="Lucida Sans Unicode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0788580" y="2991454"/>
            <a:ext cx="941868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39510" marR="3081" indent="-232194">
              <a:lnSpc>
                <a:spcPct val="102299"/>
              </a:lnSpc>
              <a:spcBef>
                <a:spcPts val="58"/>
              </a:spcBef>
            </a:pPr>
            <a:r>
              <a:rPr sz="879" spc="-15" dirty="0">
                <a:latin typeface="Lucida Sans Unicode"/>
                <a:cs typeface="Lucida Sans Unicode"/>
              </a:rPr>
              <a:t>University</a:t>
            </a:r>
            <a:r>
              <a:rPr sz="879" spc="-36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degree or</a:t>
            </a:r>
            <a:r>
              <a:rPr sz="879" spc="-64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above</a:t>
            </a:r>
            <a:endParaRPr sz="879">
              <a:latin typeface="Lucida Sans Unicode"/>
              <a:cs typeface="Lucida Sans Unicode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678343" y="2299715"/>
            <a:ext cx="433198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91" dirty="0">
                <a:solidFill>
                  <a:srgbClr val="FF412C"/>
                </a:solidFill>
                <a:latin typeface="Arial"/>
                <a:cs typeface="Arial"/>
              </a:rPr>
              <a:t>13%</a:t>
            </a:r>
            <a:endParaRPr sz="1789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019217" y="2299715"/>
            <a:ext cx="470934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spc="-15" dirty="0">
                <a:solidFill>
                  <a:srgbClr val="9E29FF"/>
                </a:solidFill>
                <a:latin typeface="Arial"/>
                <a:cs typeface="Arial"/>
              </a:rPr>
              <a:t>87%</a:t>
            </a:r>
            <a:endParaRPr sz="1789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title"/>
          </p:nvPr>
        </p:nvSpPr>
        <p:spPr>
          <a:xfrm>
            <a:off x="373699" y="230000"/>
            <a:ext cx="9691963" cy="687607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en-HK" b="1" spc="-24" dirty="0"/>
              <a:t>GBA Survey Period: 18-25 October 2022</a:t>
            </a:r>
            <a:endParaRPr b="1" spc="-24" dirty="0"/>
          </a:p>
        </p:txBody>
      </p:sp>
      <p:grpSp>
        <p:nvGrpSpPr>
          <p:cNvPr id="53" name="object 53"/>
          <p:cNvGrpSpPr/>
          <p:nvPr/>
        </p:nvGrpSpPr>
        <p:grpSpPr>
          <a:xfrm>
            <a:off x="4452230" y="2225189"/>
            <a:ext cx="4232244" cy="3692769"/>
            <a:chOff x="7341351" y="3669501"/>
            <a:chExt cx="6979284" cy="6089650"/>
          </a:xfrm>
        </p:grpSpPr>
        <p:pic>
          <p:nvPicPr>
            <p:cNvPr id="54" name="object 5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341351" y="4324449"/>
              <a:ext cx="6979094" cy="5434614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10012547" y="4323541"/>
              <a:ext cx="0" cy="2461260"/>
            </a:xfrm>
            <a:custGeom>
              <a:avLst/>
              <a:gdLst/>
              <a:ahLst/>
              <a:cxnLst/>
              <a:rect l="l" t="t" r="r" b="b"/>
              <a:pathLst>
                <a:path h="2461259">
                  <a:moveTo>
                    <a:pt x="0" y="246100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6" name="object 56"/>
            <p:cNvSpPr/>
            <p:nvPr/>
          </p:nvSpPr>
          <p:spPr>
            <a:xfrm>
              <a:off x="10754896" y="3987303"/>
              <a:ext cx="0" cy="2750820"/>
            </a:xfrm>
            <a:custGeom>
              <a:avLst/>
              <a:gdLst/>
              <a:ahLst/>
              <a:cxnLst/>
              <a:rect l="l" t="t" r="r" b="b"/>
              <a:pathLst>
                <a:path h="2750820">
                  <a:moveTo>
                    <a:pt x="0" y="2750251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7" name="object 57"/>
            <p:cNvSpPr/>
            <p:nvPr/>
          </p:nvSpPr>
          <p:spPr>
            <a:xfrm>
              <a:off x="11822716" y="3669501"/>
              <a:ext cx="0" cy="3068320"/>
            </a:xfrm>
            <a:custGeom>
              <a:avLst/>
              <a:gdLst/>
              <a:ahLst/>
              <a:cxnLst/>
              <a:rect l="l" t="t" r="r" b="b"/>
              <a:pathLst>
                <a:path h="3068320">
                  <a:moveTo>
                    <a:pt x="0" y="3068053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8" name="object 58"/>
            <p:cNvSpPr/>
            <p:nvPr/>
          </p:nvSpPr>
          <p:spPr>
            <a:xfrm>
              <a:off x="10600804" y="4111323"/>
              <a:ext cx="0" cy="2750820"/>
            </a:xfrm>
            <a:custGeom>
              <a:avLst/>
              <a:gdLst/>
              <a:ahLst/>
              <a:cxnLst/>
              <a:rect l="l" t="t" r="r" b="b"/>
              <a:pathLst>
                <a:path h="2750820">
                  <a:moveTo>
                    <a:pt x="0" y="2750251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9" name="object 59"/>
            <p:cNvSpPr/>
            <p:nvPr/>
          </p:nvSpPr>
          <p:spPr>
            <a:xfrm>
              <a:off x="10987434" y="7685142"/>
              <a:ext cx="0" cy="1534795"/>
            </a:xfrm>
            <a:custGeom>
              <a:avLst/>
              <a:gdLst/>
              <a:ahLst/>
              <a:cxnLst/>
              <a:rect l="l" t="t" r="r" b="b"/>
              <a:pathLst>
                <a:path h="1534795">
                  <a:moveTo>
                    <a:pt x="0" y="0"/>
                  </a:moveTo>
                  <a:lnTo>
                    <a:pt x="0" y="1534267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0" name="object 60"/>
            <p:cNvSpPr/>
            <p:nvPr/>
          </p:nvSpPr>
          <p:spPr>
            <a:xfrm>
              <a:off x="11180687" y="6942342"/>
              <a:ext cx="0" cy="1897380"/>
            </a:xfrm>
            <a:custGeom>
              <a:avLst/>
              <a:gdLst/>
              <a:ahLst/>
              <a:cxnLst/>
              <a:rect l="l" t="t" r="r" b="b"/>
              <a:pathLst>
                <a:path h="1897379">
                  <a:moveTo>
                    <a:pt x="0" y="0"/>
                  </a:moveTo>
                  <a:lnTo>
                    <a:pt x="0" y="1897251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1" name="object 61"/>
            <p:cNvSpPr/>
            <p:nvPr/>
          </p:nvSpPr>
          <p:spPr>
            <a:xfrm>
              <a:off x="10580173" y="7451390"/>
              <a:ext cx="0" cy="1292860"/>
            </a:xfrm>
            <a:custGeom>
              <a:avLst/>
              <a:gdLst/>
              <a:ahLst/>
              <a:cxnLst/>
              <a:rect l="l" t="t" r="r" b="b"/>
              <a:pathLst>
                <a:path h="1292859">
                  <a:moveTo>
                    <a:pt x="0" y="0"/>
                  </a:moveTo>
                  <a:lnTo>
                    <a:pt x="0" y="1292295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2" name="object 62"/>
            <p:cNvSpPr/>
            <p:nvPr/>
          </p:nvSpPr>
          <p:spPr>
            <a:xfrm>
              <a:off x="10863566" y="7451390"/>
              <a:ext cx="0" cy="1512570"/>
            </a:xfrm>
            <a:custGeom>
              <a:avLst/>
              <a:gdLst/>
              <a:ahLst/>
              <a:cxnLst/>
              <a:rect l="l" t="t" r="r" b="b"/>
              <a:pathLst>
                <a:path h="1512570">
                  <a:moveTo>
                    <a:pt x="0" y="0"/>
                  </a:moveTo>
                  <a:lnTo>
                    <a:pt x="0" y="1512226"/>
                  </a:lnTo>
                </a:path>
              </a:pathLst>
            </a:custGeom>
            <a:ln w="1047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3" name="object 63"/>
            <p:cNvSpPr/>
            <p:nvPr/>
          </p:nvSpPr>
          <p:spPr>
            <a:xfrm>
              <a:off x="11539847" y="8304762"/>
              <a:ext cx="848360" cy="206375"/>
            </a:xfrm>
            <a:custGeom>
              <a:avLst/>
              <a:gdLst/>
              <a:ahLst/>
              <a:cxnLst/>
              <a:rect l="l" t="t" r="r" b="b"/>
              <a:pathLst>
                <a:path w="848359" h="206375">
                  <a:moveTo>
                    <a:pt x="847900" y="0"/>
                  </a:moveTo>
                  <a:lnTo>
                    <a:pt x="0" y="0"/>
                  </a:lnTo>
                  <a:lnTo>
                    <a:pt x="0" y="206349"/>
                  </a:lnTo>
                  <a:lnTo>
                    <a:pt x="847900" y="206349"/>
                  </a:lnTo>
                  <a:lnTo>
                    <a:pt x="84790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64" name="object 64"/>
          <p:cNvSpPr/>
          <p:nvPr/>
        </p:nvSpPr>
        <p:spPr>
          <a:xfrm>
            <a:off x="7001380" y="4458612"/>
            <a:ext cx="0" cy="584142"/>
          </a:xfrm>
          <a:custGeom>
            <a:avLst/>
            <a:gdLst/>
            <a:ahLst/>
            <a:cxnLst/>
            <a:rect l="l" t="t" r="r" b="b"/>
            <a:pathLst>
              <a:path h="963295">
                <a:moveTo>
                  <a:pt x="0" y="0"/>
                </a:moveTo>
                <a:lnTo>
                  <a:pt x="0" y="963112"/>
                </a:lnTo>
              </a:path>
            </a:pathLst>
          </a:custGeom>
          <a:ln w="1047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5" name="object 65"/>
          <p:cNvSpPr txBox="1"/>
          <p:nvPr/>
        </p:nvSpPr>
        <p:spPr>
          <a:xfrm>
            <a:off x="5580994" y="2615362"/>
            <a:ext cx="487877" cy="11281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4632" rIns="0" bIns="0" rtlCol="0">
            <a:spAutoFit/>
          </a:bodyPr>
          <a:lstStyle/>
          <a:p>
            <a:pPr marL="61610">
              <a:spcBef>
                <a:spcPts val="115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Zhaoqing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5916936" y="5181725"/>
            <a:ext cx="496348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64691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Jiangmen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024974" y="5360338"/>
            <a:ext cx="560269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68926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Zhongshan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783582" y="5235208"/>
            <a:ext cx="524073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58530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Dongguan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998202" y="5039811"/>
            <a:ext cx="514446" cy="107372"/>
          </a:xfrm>
          <a:prstGeom prst="rect">
            <a:avLst/>
          </a:prstGeom>
        </p:spPr>
        <p:txBody>
          <a:bodyPr vert="horz" wrap="square" lIns="0" tIns="9242" rIns="0" bIns="0" rtlCol="0">
            <a:spAutoFit/>
          </a:bodyPr>
          <a:lstStyle/>
          <a:p>
            <a:pPr marL="68926">
              <a:spcBef>
                <a:spcPts val="7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Shenzhen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276257" y="5538913"/>
            <a:ext cx="383909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65461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Zhuhai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017208" y="2403808"/>
            <a:ext cx="408554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73547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Foshan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525382" y="2403808"/>
            <a:ext cx="595694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75473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Guangzhou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7172908" y="2220490"/>
            <a:ext cx="462077" cy="11126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3092" rIns="0" bIns="0" rtlCol="0">
            <a:spAutoFit/>
          </a:bodyPr>
          <a:lstStyle/>
          <a:p>
            <a:pPr marL="70467">
              <a:spcBef>
                <a:spcPts val="103"/>
              </a:spcBef>
            </a:pPr>
            <a:r>
              <a:rPr sz="637" spc="-6" dirty="0">
                <a:solidFill>
                  <a:srgbClr val="FFFFFF"/>
                </a:solidFill>
                <a:latin typeface="Verdana"/>
                <a:cs typeface="Verdana"/>
              </a:rPr>
              <a:t>Huizhou</a:t>
            </a:r>
            <a:endParaRPr sz="637">
              <a:latin typeface="Verdana"/>
              <a:cs typeface="Verdan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81401" y="3906544"/>
            <a:ext cx="1736641" cy="761307"/>
          </a:xfrm>
          <a:prstGeom prst="rect">
            <a:avLst/>
          </a:prstGeom>
          <a:solidFill>
            <a:srgbClr val="FF412C"/>
          </a:solidFill>
        </p:spPr>
        <p:txBody>
          <a:bodyPr vert="horz" wrap="square" lIns="0" tIns="770" rIns="0" bIns="0" rtlCol="0">
            <a:spAutoFit/>
          </a:bodyPr>
          <a:lstStyle/>
          <a:p>
            <a:pPr>
              <a:spcBef>
                <a:spcPts val="6"/>
              </a:spcBef>
            </a:pPr>
            <a:endParaRPr sz="3153">
              <a:latin typeface="Times New Roman"/>
              <a:cs typeface="Times New Roman"/>
            </a:endParaRPr>
          </a:p>
          <a:p>
            <a:pPr marL="77013"/>
            <a:r>
              <a:rPr sz="1789" spc="-161" dirty="0">
                <a:solidFill>
                  <a:srgbClr val="FFFFFF"/>
                </a:solidFill>
                <a:latin typeface="Verdana"/>
                <a:cs typeface="Verdana"/>
              </a:rPr>
              <a:t>Male:</a:t>
            </a:r>
            <a:r>
              <a:rPr sz="1789" spc="-30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53%</a:t>
            </a:r>
            <a:endParaRPr sz="1789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2127528" y="3906544"/>
            <a:ext cx="1530247" cy="761307"/>
          </a:xfrm>
          <a:prstGeom prst="rect">
            <a:avLst/>
          </a:prstGeom>
          <a:solidFill>
            <a:srgbClr val="9F29FF"/>
          </a:solidFill>
        </p:spPr>
        <p:txBody>
          <a:bodyPr vert="horz" wrap="square" lIns="0" tIns="770" rIns="0" bIns="0" rtlCol="0">
            <a:spAutoFit/>
          </a:bodyPr>
          <a:lstStyle/>
          <a:p>
            <a:pPr>
              <a:spcBef>
                <a:spcPts val="6"/>
              </a:spcBef>
            </a:pPr>
            <a:endParaRPr sz="3153">
              <a:latin typeface="Times New Roman"/>
              <a:cs typeface="Times New Roman"/>
            </a:endParaRPr>
          </a:p>
          <a:p>
            <a:pPr marL="174819"/>
            <a:r>
              <a:rPr sz="1789" spc="-167" dirty="0">
                <a:solidFill>
                  <a:srgbClr val="FFFFFF"/>
                </a:solidFill>
                <a:latin typeface="Verdana"/>
                <a:cs typeface="Verdana"/>
              </a:rPr>
              <a:t>Female:</a:t>
            </a:r>
            <a:r>
              <a:rPr sz="1789" spc="-303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89" b="1" spc="-15" dirty="0">
                <a:solidFill>
                  <a:srgbClr val="FFFFFF"/>
                </a:solidFill>
                <a:latin typeface="Arial"/>
                <a:cs typeface="Arial"/>
              </a:rPr>
              <a:t>47%</a:t>
            </a:r>
            <a:endParaRPr sz="1789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448407" y="6071645"/>
            <a:ext cx="617259" cy="2810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latin typeface="Lucida Sans Unicode"/>
                <a:cs typeface="Lucida Sans Unicode"/>
              </a:rPr>
              <a:t>RMB</a:t>
            </a:r>
            <a:r>
              <a:rPr sz="879" spc="15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8,000</a:t>
            </a:r>
            <a:endParaRPr sz="879">
              <a:latin typeface="Lucida Sans Unicode"/>
              <a:cs typeface="Lucida Sans Unicode"/>
            </a:endParaRPr>
          </a:p>
          <a:p>
            <a:pPr marL="77013">
              <a:spcBef>
                <a:spcPts val="24"/>
              </a:spcBef>
            </a:pPr>
            <a:r>
              <a:rPr sz="879" spc="-6" dirty="0">
                <a:latin typeface="Lucida Sans Unicode"/>
                <a:cs typeface="Lucida Sans Unicode"/>
              </a:rPr>
              <a:t>or</a:t>
            </a:r>
            <a:r>
              <a:rPr sz="879" spc="-64" dirty="0">
                <a:latin typeface="Lucida Sans Unicode"/>
                <a:cs typeface="Lucida Sans Unicode"/>
              </a:rPr>
              <a:t> </a:t>
            </a:r>
            <a:r>
              <a:rPr sz="879" spc="-12" dirty="0">
                <a:latin typeface="Lucida Sans Unicode"/>
                <a:cs typeface="Lucida Sans Unicode"/>
              </a:rPr>
              <a:t>below</a:t>
            </a:r>
            <a:endParaRPr sz="879">
              <a:latin typeface="Lucida Sans Unicode"/>
              <a:cs typeface="Lucida Sans Unicode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651847" y="5610934"/>
            <a:ext cx="237585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5" dirty="0">
                <a:solidFill>
                  <a:srgbClr val="FF412C"/>
                </a:solidFill>
                <a:latin typeface="Arial"/>
                <a:cs typeface="Arial"/>
              </a:rPr>
              <a:t>Low</a:t>
            </a:r>
            <a:endParaRPr sz="879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9686134" y="5822489"/>
            <a:ext cx="17019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5" dirty="0">
                <a:solidFill>
                  <a:srgbClr val="FFFFFF"/>
                </a:solidFill>
                <a:latin typeface="Arial"/>
                <a:cs typeface="Arial"/>
              </a:rPr>
              <a:t>7%</a:t>
            </a:r>
            <a:endParaRPr sz="879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441147" y="4788032"/>
            <a:ext cx="232579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5" dirty="0">
                <a:solidFill>
                  <a:srgbClr val="FFFFFF"/>
                </a:solidFill>
                <a:latin typeface="Arial"/>
                <a:cs typeface="Arial"/>
              </a:rPr>
              <a:t>41%</a:t>
            </a:r>
            <a:endParaRPr sz="879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1263935" y="4453385"/>
            <a:ext cx="24682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5" dirty="0">
                <a:solidFill>
                  <a:srgbClr val="FFFFFF"/>
                </a:solidFill>
                <a:latin typeface="Arial"/>
                <a:cs typeface="Arial"/>
              </a:rPr>
              <a:t>52%</a:t>
            </a:r>
            <a:endParaRPr sz="879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325369" y="4576020"/>
            <a:ext cx="462077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6" dirty="0">
                <a:solidFill>
                  <a:srgbClr val="9F29FF"/>
                </a:solidFill>
                <a:latin typeface="Arial"/>
                <a:cs typeface="Arial"/>
              </a:rPr>
              <a:t>Medium</a:t>
            </a:r>
            <a:endParaRPr sz="879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1249077" y="4241831"/>
            <a:ext cx="274166" cy="145792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b="1" spc="-12" dirty="0">
                <a:solidFill>
                  <a:srgbClr val="30C9A8"/>
                </a:solidFill>
                <a:latin typeface="Arial"/>
                <a:cs typeface="Arial"/>
              </a:rPr>
              <a:t>High</a:t>
            </a:r>
            <a:endParaRPr sz="879">
              <a:latin typeface="Arial"/>
              <a:cs typeface="Arial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265367" y="6071645"/>
            <a:ext cx="584142" cy="28108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>
              <a:spcBef>
                <a:spcPts val="82"/>
              </a:spcBef>
            </a:pPr>
            <a:r>
              <a:rPr sz="879" dirty="0">
                <a:latin typeface="Lucida Sans Unicode"/>
                <a:cs typeface="Lucida Sans Unicode"/>
              </a:rPr>
              <a:t>RMB</a:t>
            </a:r>
            <a:r>
              <a:rPr sz="879" spc="15" dirty="0">
                <a:latin typeface="Lucida Sans Unicode"/>
                <a:cs typeface="Lucida Sans Unicode"/>
              </a:rPr>
              <a:t> </a:t>
            </a:r>
            <a:r>
              <a:rPr sz="879" spc="-21" dirty="0">
                <a:latin typeface="Lucida Sans Unicode"/>
                <a:cs typeface="Lucida Sans Unicode"/>
              </a:rPr>
              <a:t>8,001</a:t>
            </a:r>
            <a:endParaRPr sz="879">
              <a:latin typeface="Lucida Sans Unicode"/>
              <a:cs typeface="Lucida Sans Unicode"/>
            </a:endParaRPr>
          </a:p>
          <a:p>
            <a:pPr marL="23874">
              <a:spcBef>
                <a:spcPts val="24"/>
              </a:spcBef>
            </a:pPr>
            <a:r>
              <a:rPr sz="879" spc="-12" dirty="0">
                <a:latin typeface="Lucida Sans Unicode"/>
                <a:cs typeface="Lucida Sans Unicode"/>
              </a:rPr>
              <a:t>to</a:t>
            </a:r>
            <a:r>
              <a:rPr sz="879" spc="-58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20,000</a:t>
            </a:r>
            <a:endParaRPr sz="879">
              <a:latin typeface="Lucida Sans Unicode"/>
              <a:cs typeface="Lucida Sans Unicod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1044723" y="6071645"/>
            <a:ext cx="685030" cy="283360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66348">
              <a:lnSpc>
                <a:spcPct val="102299"/>
              </a:lnSpc>
              <a:spcBef>
                <a:spcPts val="58"/>
              </a:spcBef>
            </a:pPr>
            <a:r>
              <a:rPr sz="879" spc="-6" dirty="0">
                <a:latin typeface="Lucida Sans Unicode"/>
                <a:cs typeface="Lucida Sans Unicode"/>
              </a:rPr>
              <a:t>Above </a:t>
            </a:r>
            <a:r>
              <a:rPr sz="879" dirty="0">
                <a:latin typeface="Lucida Sans Unicode"/>
                <a:cs typeface="Lucida Sans Unicode"/>
              </a:rPr>
              <a:t>RMB</a:t>
            </a:r>
            <a:r>
              <a:rPr sz="879" spc="15" dirty="0">
                <a:latin typeface="Lucida Sans Unicode"/>
                <a:cs typeface="Lucida Sans Unicode"/>
              </a:rPr>
              <a:t> </a:t>
            </a:r>
            <a:r>
              <a:rPr sz="879" spc="-6" dirty="0">
                <a:latin typeface="Lucida Sans Unicode"/>
                <a:cs typeface="Lucida Sans Unicode"/>
              </a:rPr>
              <a:t>20,000</a:t>
            </a:r>
            <a:endParaRPr sz="879">
              <a:latin typeface="Lucida Sans Unicode"/>
              <a:cs typeface="Lucida Sans Unicode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6" name="object 86"/>
          <p:cNvSpPr/>
          <p:nvPr/>
        </p:nvSpPr>
        <p:spPr>
          <a:xfrm>
            <a:off x="4054214" y="1219114"/>
            <a:ext cx="0" cy="5257672"/>
          </a:xfrm>
          <a:custGeom>
            <a:avLst/>
            <a:gdLst/>
            <a:ahLst/>
            <a:cxnLst/>
            <a:rect l="l" t="t" r="r" b="b"/>
            <a:pathLst>
              <a:path h="8670290">
                <a:moveTo>
                  <a:pt x="0" y="0"/>
                </a:moveTo>
                <a:lnTo>
                  <a:pt x="0" y="8669893"/>
                </a:lnTo>
              </a:path>
            </a:pathLst>
          </a:custGeom>
          <a:ln w="10470">
            <a:solidFill>
              <a:srgbClr val="CCD1D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7" name="object 87"/>
          <p:cNvSpPr/>
          <p:nvPr/>
        </p:nvSpPr>
        <p:spPr>
          <a:xfrm>
            <a:off x="8996060" y="1219114"/>
            <a:ext cx="0" cy="5257672"/>
          </a:xfrm>
          <a:custGeom>
            <a:avLst/>
            <a:gdLst/>
            <a:ahLst/>
            <a:cxnLst/>
            <a:rect l="l" t="t" r="r" b="b"/>
            <a:pathLst>
              <a:path h="8670290">
                <a:moveTo>
                  <a:pt x="0" y="0"/>
                </a:moveTo>
                <a:lnTo>
                  <a:pt x="0" y="8669893"/>
                </a:lnTo>
              </a:path>
            </a:pathLst>
          </a:custGeom>
          <a:ln w="10470">
            <a:solidFill>
              <a:srgbClr val="CCD1DB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4937" y="0"/>
            <a:ext cx="5206635" cy="685751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773340" y="1687656"/>
            <a:ext cx="5495642" cy="344255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>
              <a:lnSpc>
                <a:spcPct val="101000"/>
              </a:lnSpc>
              <a:spcBef>
                <a:spcPts val="58"/>
              </a:spcBef>
            </a:pPr>
            <a:r>
              <a:rPr lang="en-HK" sz="1486" spc="-88" dirty="0">
                <a:latin typeface="Verdana"/>
                <a:cs typeface="Verdana"/>
              </a:rPr>
              <a:t>Covid has accelerated the digital adoption of consumers from offline to online</a:t>
            </a:r>
            <a:endParaRPr sz="1486" dirty="0">
              <a:latin typeface="Verdana"/>
              <a:cs typeface="Verdana"/>
            </a:endParaRPr>
          </a:p>
          <a:p>
            <a:pPr>
              <a:spcBef>
                <a:spcPts val="27"/>
              </a:spcBef>
            </a:pPr>
            <a:endParaRPr sz="1455" dirty="0">
              <a:latin typeface="Verdana"/>
              <a:cs typeface="Verdana"/>
            </a:endParaRPr>
          </a:p>
          <a:p>
            <a:pPr marL="7701" marR="120525">
              <a:lnSpc>
                <a:spcPct val="101000"/>
              </a:lnSpc>
              <a:spcBef>
                <a:spcPts val="3"/>
              </a:spcBef>
            </a:pPr>
            <a:r>
              <a:rPr lang="en-HK" sz="1486" spc="-52" dirty="0">
                <a:latin typeface="Verdana"/>
                <a:cs typeface="Verdana"/>
              </a:rPr>
              <a:t>Traditional retailers have invested heavily recently in their O2O transformation but are struggling against the early entrants and other emerging channels</a:t>
            </a:r>
            <a:endParaRPr sz="1486" dirty="0">
              <a:latin typeface="Verdana"/>
              <a:cs typeface="Verdana"/>
            </a:endParaRPr>
          </a:p>
          <a:p>
            <a:pPr marL="7701" marR="32730">
              <a:lnSpc>
                <a:spcPct val="101000"/>
              </a:lnSpc>
              <a:spcBef>
                <a:spcPts val="1798"/>
              </a:spcBef>
            </a:pPr>
            <a:r>
              <a:rPr lang="en-HK" sz="1486" spc="-97" dirty="0">
                <a:latin typeface="Verdana"/>
                <a:cs typeface="Verdana"/>
              </a:rPr>
              <a:t>With the proximity of the World Cup and winter festivities, households are much more likely to consume during Xmas and New Year</a:t>
            </a:r>
            <a:endParaRPr sz="1486" dirty="0">
              <a:latin typeface="Verdana"/>
              <a:cs typeface="Verdana"/>
            </a:endParaRPr>
          </a:p>
          <a:p>
            <a:pPr>
              <a:spcBef>
                <a:spcPts val="30"/>
              </a:spcBef>
            </a:pPr>
            <a:endParaRPr sz="1455" dirty="0">
              <a:latin typeface="Verdana"/>
              <a:cs typeface="Verdana"/>
            </a:endParaRPr>
          </a:p>
          <a:p>
            <a:pPr marL="7701" marR="140163">
              <a:lnSpc>
                <a:spcPct val="101000"/>
              </a:lnSpc>
            </a:pPr>
            <a:r>
              <a:rPr lang="en-HK" sz="1486" spc="-109" dirty="0">
                <a:latin typeface="Verdana"/>
                <a:cs typeface="Verdana"/>
              </a:rPr>
              <a:t>T</a:t>
            </a:r>
            <a:r>
              <a:rPr sz="1486" spc="-94" dirty="0">
                <a:latin typeface="Verdana"/>
                <a:cs typeface="Verdana"/>
              </a:rPr>
              <a:t>he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82" dirty="0">
                <a:latin typeface="Verdana"/>
                <a:cs typeface="Verdana"/>
              </a:rPr>
              <a:t>recent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64" dirty="0">
                <a:latin typeface="Verdana"/>
                <a:cs typeface="Verdana"/>
              </a:rPr>
              <a:t>opening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45" dirty="0">
                <a:latin typeface="Verdana"/>
                <a:cs typeface="Verdana"/>
              </a:rPr>
              <a:t>of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94" dirty="0">
                <a:latin typeface="Verdana"/>
                <a:cs typeface="Verdana"/>
              </a:rPr>
              <a:t>the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97" dirty="0">
                <a:latin typeface="Verdana"/>
                <a:cs typeface="Verdana"/>
              </a:rPr>
              <a:t>world’s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103" dirty="0">
                <a:latin typeface="Verdana"/>
                <a:cs typeface="Verdana"/>
              </a:rPr>
              <a:t>largest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91" dirty="0">
                <a:latin typeface="Verdana"/>
                <a:cs typeface="Verdana"/>
              </a:rPr>
              <a:t>standalone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6" dirty="0">
                <a:latin typeface="Verdana"/>
                <a:cs typeface="Verdana"/>
              </a:rPr>
              <a:t>duty- </a:t>
            </a:r>
            <a:r>
              <a:rPr sz="1486" spc="-97" dirty="0">
                <a:latin typeface="Verdana"/>
                <a:cs typeface="Verdana"/>
              </a:rPr>
              <a:t>free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12" dirty="0">
                <a:latin typeface="Verdana"/>
                <a:cs typeface="Verdana"/>
              </a:rPr>
              <a:t>mall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91" dirty="0">
                <a:latin typeface="Verdana"/>
                <a:cs typeface="Verdana"/>
              </a:rPr>
              <a:t>in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27" dirty="0">
                <a:latin typeface="Verdana"/>
                <a:cs typeface="Verdana"/>
              </a:rPr>
              <a:t>Haikou,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2" dirty="0">
                <a:latin typeface="Verdana"/>
                <a:cs typeface="Verdana"/>
              </a:rPr>
              <a:t>GBA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2" dirty="0">
                <a:latin typeface="Verdana"/>
                <a:cs typeface="Verdana"/>
              </a:rPr>
              <a:t>consumers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30" dirty="0">
                <a:latin typeface="Verdana"/>
                <a:cs typeface="Verdana"/>
              </a:rPr>
              <a:t>are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03" dirty="0">
                <a:latin typeface="Verdana"/>
                <a:cs typeface="Verdana"/>
              </a:rPr>
              <a:t>more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27" dirty="0">
                <a:latin typeface="Verdana"/>
                <a:cs typeface="Verdana"/>
              </a:rPr>
              <a:t>likely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8" dirty="0">
                <a:latin typeface="Verdana"/>
                <a:cs typeface="Verdana"/>
              </a:rPr>
              <a:t>to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6" dirty="0">
                <a:latin typeface="Verdana"/>
                <a:cs typeface="Verdana"/>
              </a:rPr>
              <a:t>choose </a:t>
            </a:r>
            <a:r>
              <a:rPr sz="1486" spc="-109" dirty="0">
                <a:latin typeface="Verdana"/>
                <a:cs typeface="Verdana"/>
              </a:rPr>
              <a:t>Haikou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24" dirty="0">
                <a:latin typeface="Verdana"/>
                <a:cs typeface="Verdana"/>
              </a:rPr>
              <a:t>(</a:t>
            </a:r>
            <a:r>
              <a:rPr sz="1486" b="1" spc="-124" dirty="0">
                <a:latin typeface="Arial"/>
                <a:cs typeface="Arial"/>
              </a:rPr>
              <a:t>52%</a:t>
            </a:r>
            <a:r>
              <a:rPr sz="1486" spc="-124" dirty="0">
                <a:latin typeface="Verdana"/>
                <a:cs typeface="Verdana"/>
              </a:rPr>
              <a:t>)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06" dirty="0">
                <a:latin typeface="Verdana"/>
                <a:cs typeface="Verdana"/>
              </a:rPr>
              <a:t>over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52" dirty="0">
                <a:latin typeface="Verdana"/>
                <a:cs typeface="Verdana"/>
              </a:rPr>
              <a:t>Hong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8" dirty="0">
                <a:latin typeface="Verdana"/>
                <a:cs typeface="Verdana"/>
              </a:rPr>
              <a:t>Kong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09" dirty="0">
                <a:latin typeface="Verdana"/>
                <a:cs typeface="Verdana"/>
              </a:rPr>
              <a:t>(</a:t>
            </a:r>
            <a:r>
              <a:rPr sz="1486" b="1" spc="-109" dirty="0">
                <a:latin typeface="Arial"/>
                <a:cs typeface="Arial"/>
              </a:rPr>
              <a:t>38%</a:t>
            </a:r>
            <a:r>
              <a:rPr sz="1486" spc="-109" dirty="0">
                <a:latin typeface="Verdana"/>
                <a:cs typeface="Verdana"/>
              </a:rPr>
              <a:t>)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82" dirty="0">
                <a:latin typeface="Verdana"/>
                <a:cs typeface="Verdana"/>
              </a:rPr>
              <a:t>when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12" dirty="0">
                <a:latin typeface="Verdana"/>
                <a:cs typeface="Verdana"/>
              </a:rPr>
              <a:t>they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100" dirty="0">
                <a:latin typeface="Verdana"/>
                <a:cs typeface="Verdana"/>
              </a:rPr>
              <a:t>next</a:t>
            </a:r>
            <a:r>
              <a:rPr sz="1486" spc="-133" dirty="0">
                <a:latin typeface="Verdana"/>
                <a:cs typeface="Verdana"/>
              </a:rPr>
              <a:t> </a:t>
            </a:r>
            <a:r>
              <a:rPr sz="1486" spc="-146" dirty="0">
                <a:latin typeface="Verdana"/>
                <a:cs typeface="Verdana"/>
              </a:rPr>
              <a:t>travel,</a:t>
            </a:r>
            <a:r>
              <a:rPr sz="1486" spc="-136" dirty="0">
                <a:latin typeface="Verdana"/>
                <a:cs typeface="Verdana"/>
              </a:rPr>
              <a:t> </a:t>
            </a:r>
            <a:r>
              <a:rPr sz="1486" spc="-36" dirty="0">
                <a:latin typeface="Verdana"/>
                <a:cs typeface="Verdana"/>
              </a:rPr>
              <a:t>with </a:t>
            </a:r>
            <a:r>
              <a:rPr sz="1486" spc="-64" dirty="0">
                <a:latin typeface="Verdana"/>
                <a:cs typeface="Verdana"/>
              </a:rPr>
              <a:t>Macau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64" dirty="0">
                <a:latin typeface="Verdana"/>
                <a:cs typeface="Verdana"/>
              </a:rPr>
              <a:t>being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94" dirty="0">
                <a:latin typeface="Verdana"/>
                <a:cs typeface="Verdana"/>
              </a:rPr>
              <a:t>the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100" dirty="0">
                <a:latin typeface="Verdana"/>
                <a:cs typeface="Verdana"/>
              </a:rPr>
              <a:t>least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91" dirty="0">
                <a:latin typeface="Verdana"/>
                <a:cs typeface="Verdana"/>
              </a:rPr>
              <a:t>desirable</a:t>
            </a:r>
            <a:r>
              <a:rPr sz="1486" spc="-130" dirty="0">
                <a:latin typeface="Verdana"/>
                <a:cs typeface="Verdana"/>
              </a:rPr>
              <a:t> </a:t>
            </a:r>
            <a:r>
              <a:rPr sz="1486" spc="-197" dirty="0">
                <a:latin typeface="Verdana"/>
                <a:cs typeface="Verdana"/>
              </a:rPr>
              <a:t>(</a:t>
            </a:r>
            <a:r>
              <a:rPr sz="1486" b="1" spc="-197" dirty="0">
                <a:latin typeface="Arial"/>
                <a:cs typeface="Arial"/>
              </a:rPr>
              <a:t>6%</a:t>
            </a:r>
            <a:r>
              <a:rPr sz="1486" spc="-197" dirty="0">
                <a:latin typeface="Verdana"/>
                <a:cs typeface="Verdana"/>
              </a:rPr>
              <a:t>).</a:t>
            </a:r>
            <a:endParaRPr sz="1486" dirty="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44896" y="1938631"/>
            <a:ext cx="139778" cy="2417820"/>
            <a:chOff x="732961" y="3196945"/>
            <a:chExt cx="230504" cy="398716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61" y="4293727"/>
              <a:ext cx="230359" cy="2303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2961" y="3196945"/>
              <a:ext cx="230359" cy="2303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61" y="5431150"/>
              <a:ext cx="230359" cy="23035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2961" y="6953332"/>
              <a:ext cx="230359" cy="2303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848141" y="3427305"/>
              <a:ext cx="0" cy="3547110"/>
            </a:xfrm>
            <a:custGeom>
              <a:avLst/>
              <a:gdLst/>
              <a:ahLst/>
              <a:cxnLst/>
              <a:rect l="l" t="t" r="r" b="b"/>
              <a:pathLst>
                <a:path h="3547109">
                  <a:moveTo>
                    <a:pt x="0" y="0"/>
                  </a:moveTo>
                  <a:lnTo>
                    <a:pt x="0" y="3546970"/>
                  </a:lnTo>
                </a:path>
              </a:pathLst>
            </a:custGeom>
            <a:ln w="10470">
              <a:solidFill>
                <a:srgbClr val="FF412C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0" name="object 10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3699" y="505288"/>
            <a:ext cx="6091963" cy="687607"/>
          </a:xfrm>
          <a:prstGeom prst="rect">
            <a:avLst/>
          </a:prstGeom>
        </p:spPr>
        <p:txBody>
          <a:bodyPr vert="horz" wrap="square" lIns="0" tIns="10397" rIns="0" bIns="0" rtlCol="0" anchor="ctr">
            <a:spAutoFit/>
          </a:bodyPr>
          <a:lstStyle/>
          <a:p>
            <a:pPr marL="7701">
              <a:lnSpc>
                <a:spcPct val="100000"/>
              </a:lnSpc>
              <a:spcBef>
                <a:spcPts val="82"/>
              </a:spcBef>
            </a:pPr>
            <a:r>
              <a:rPr lang="en-HK" b="1" spc="-94" dirty="0" err="1"/>
              <a:t>Sypnosis</a:t>
            </a:r>
            <a:endParaRPr b="1" spc="-94" dirty="0"/>
          </a:p>
        </p:txBody>
      </p:sp>
      <p:sp>
        <p:nvSpPr>
          <p:cNvPr id="12" name="object 12"/>
          <p:cNvSpPr/>
          <p:nvPr/>
        </p:nvSpPr>
        <p:spPr>
          <a:xfrm>
            <a:off x="428" y="514315"/>
            <a:ext cx="165193" cy="190992"/>
          </a:xfrm>
          <a:custGeom>
            <a:avLst/>
            <a:gdLst/>
            <a:ahLst/>
            <a:cxnLst/>
            <a:rect l="l" t="t" r="r" b="b"/>
            <a:pathLst>
              <a:path w="272415" h="314959">
                <a:moveTo>
                  <a:pt x="0" y="0"/>
                </a:moveTo>
                <a:lnTo>
                  <a:pt x="0" y="314356"/>
                </a:lnTo>
                <a:lnTo>
                  <a:pt x="272243" y="157178"/>
                </a:lnTo>
                <a:lnTo>
                  <a:pt x="0" y="0"/>
                </a:lnTo>
                <a:close/>
              </a:path>
            </a:pathLst>
          </a:custGeom>
          <a:solidFill>
            <a:srgbClr val="FF412C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 txBox="1"/>
          <p:nvPr/>
        </p:nvSpPr>
        <p:spPr>
          <a:xfrm>
            <a:off x="351202" y="2476340"/>
            <a:ext cx="11489598" cy="1740654"/>
          </a:xfrm>
          <a:prstGeom prst="rect">
            <a:avLst/>
          </a:prstGeom>
        </p:spPr>
        <p:txBody>
          <a:bodyPr vert="horz" wrap="square" lIns="0" tIns="437818" rIns="0" bIns="0" rtlCol="0">
            <a:spAutoFit/>
          </a:bodyPr>
          <a:lstStyle/>
          <a:p>
            <a:pPr marL="7701" marR="3081">
              <a:lnSpc>
                <a:spcPct val="71900"/>
              </a:lnSpc>
              <a:spcBef>
                <a:spcPts val="3447"/>
              </a:spcBef>
            </a:pPr>
            <a:r>
              <a:rPr lang="en-HK" sz="5821" b="1" spc="-334" dirty="0">
                <a:solidFill>
                  <a:srgbClr val="FFFFFF"/>
                </a:solidFill>
                <a:latin typeface="Arial"/>
                <a:cs typeface="Arial"/>
              </a:rPr>
              <a:t>How has Covid transformed the  </a:t>
            </a:r>
            <a:r>
              <a:rPr lang="en-HK" sz="5821" b="1" spc="-334" dirty="0">
                <a:latin typeface="Arial"/>
                <a:cs typeface="Arial"/>
              </a:rPr>
              <a:t>local retail landscape?</a:t>
            </a:r>
            <a:endParaRPr sz="582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1562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>
            <a:extLst>
              <a:ext uri="{FF2B5EF4-FFF2-40B4-BE49-F238E27FC236}">
                <a16:creationId xmlns:a16="http://schemas.microsoft.com/office/drawing/2014/main" id="{03F1268C-6F89-C8E2-6D76-A5CB59DAD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8"/>
            <a:ext cx="12192000" cy="1777166"/>
          </a:xfrm>
          <a:prstGeom prst="rect">
            <a:avLst/>
          </a:prstGeom>
        </p:spPr>
      </p:pic>
      <p:graphicFrame>
        <p:nvGraphicFramePr>
          <p:cNvPr id="55" name="Chart 54">
            <a:extLst>
              <a:ext uri="{FF2B5EF4-FFF2-40B4-BE49-F238E27FC236}">
                <a16:creationId xmlns:a16="http://schemas.microsoft.com/office/drawing/2014/main" id="{F9671F13-1730-A34C-7C6B-9F79BE83AE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2453816"/>
              </p:ext>
            </p:extLst>
          </p:nvPr>
        </p:nvGraphicFramePr>
        <p:xfrm>
          <a:off x="1209040" y="3539926"/>
          <a:ext cx="10302240" cy="2854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6" name="object 3">
            <a:extLst>
              <a:ext uri="{FF2B5EF4-FFF2-40B4-BE49-F238E27FC236}">
                <a16:creationId xmlns:a16="http://schemas.microsoft.com/office/drawing/2014/main" id="{6ACF29F6-DDF2-E2B9-AFF1-82F39B773722}"/>
              </a:ext>
            </a:extLst>
          </p:cNvPr>
          <p:cNvSpPr txBox="1"/>
          <p:nvPr/>
        </p:nvSpPr>
        <p:spPr>
          <a:xfrm>
            <a:off x="3107128" y="6513692"/>
            <a:ext cx="6506063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82" dirty="0">
                <a:latin typeface="Verdana"/>
                <a:cs typeface="Verdana"/>
              </a:rPr>
              <a:t>Past 2 weeks online purchase by channel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57" name="Arrow: Right 56">
            <a:extLst>
              <a:ext uri="{FF2B5EF4-FFF2-40B4-BE49-F238E27FC236}">
                <a16:creationId xmlns:a16="http://schemas.microsoft.com/office/drawing/2014/main" id="{38BC8C34-46D9-9811-94B4-D1B85490662D}"/>
              </a:ext>
            </a:extLst>
          </p:cNvPr>
          <p:cNvSpPr/>
          <p:nvPr/>
        </p:nvSpPr>
        <p:spPr>
          <a:xfrm rot="790298">
            <a:off x="3596640" y="4490720"/>
            <a:ext cx="467360" cy="162560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40D85DC1-DE37-0A4D-AA74-310FECFC0463}"/>
              </a:ext>
            </a:extLst>
          </p:cNvPr>
          <p:cNvSpPr/>
          <p:nvPr/>
        </p:nvSpPr>
        <p:spPr>
          <a:xfrm rot="1927145">
            <a:off x="6973734" y="4613260"/>
            <a:ext cx="467360" cy="162560"/>
          </a:xfrm>
          <a:prstGeom prst="rightArrow">
            <a:avLst/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B9215E14-BB8C-9D58-5277-B9C6C9DD614C}"/>
              </a:ext>
            </a:extLst>
          </p:cNvPr>
          <p:cNvSpPr txBox="1">
            <a:spLocks/>
          </p:cNvSpPr>
          <p:nvPr/>
        </p:nvSpPr>
        <p:spPr>
          <a:xfrm>
            <a:off x="673508" y="1849431"/>
            <a:ext cx="11718086" cy="1617302"/>
          </a:xfrm>
          <a:prstGeom prst="rect">
            <a:avLst/>
          </a:prstGeom>
        </p:spPr>
        <p:txBody>
          <a:bodyPr vert="horz" wrap="square" lIns="0" tIns="16319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49600" marR="5080" indent="-3137535">
              <a:lnSpc>
                <a:spcPts val="5940"/>
              </a:lnSpc>
              <a:spcBef>
                <a:spcPts val="1285"/>
              </a:spcBef>
            </a:pPr>
            <a:r>
              <a:rPr lang="en-US" b="1" spc="-180" dirty="0">
                <a:latin typeface="Arial" panose="020B0604020202020204" pitchFamily="34" charset="0"/>
                <a:cs typeface="Arial" panose="020B0604020202020204" pitchFamily="34" charset="0"/>
              </a:rPr>
              <a:t>Traditional Retailers Are Playing Catch Up In The O2O Space</a:t>
            </a:r>
            <a:endParaRPr lang="en-US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6AA76E7F-3D60-E2EC-2767-2C02ED59E509}"/>
              </a:ext>
            </a:extLst>
          </p:cNvPr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3">
            <a:extLst>
              <a:ext uri="{FF2B5EF4-FFF2-40B4-BE49-F238E27FC236}">
                <a16:creationId xmlns:a16="http://schemas.microsoft.com/office/drawing/2014/main" id="{6ACF29F6-DDF2-E2B9-AFF1-82F39B773722}"/>
              </a:ext>
            </a:extLst>
          </p:cNvPr>
          <p:cNvSpPr txBox="1"/>
          <p:nvPr/>
        </p:nvSpPr>
        <p:spPr>
          <a:xfrm>
            <a:off x="3107128" y="6513692"/>
            <a:ext cx="6506063" cy="220138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algn="ctr">
              <a:lnSpc>
                <a:spcPct val="101000"/>
              </a:lnSpc>
              <a:spcBef>
                <a:spcPts val="58"/>
              </a:spcBef>
            </a:pPr>
            <a:r>
              <a:rPr lang="en-HK" sz="1486" spc="-82" dirty="0">
                <a:latin typeface="Verdana"/>
                <a:cs typeface="Verdana"/>
              </a:rPr>
              <a:t>Past 2 weeks purchase by selected retail banners</a:t>
            </a:r>
            <a:endParaRPr sz="1486" dirty="0">
              <a:latin typeface="Verdana"/>
              <a:cs typeface="Verdana"/>
            </a:endParaRPr>
          </a:p>
        </p:txBody>
      </p:sp>
      <p:sp>
        <p:nvSpPr>
          <p:cNvPr id="61" name="object 6">
            <a:extLst>
              <a:ext uri="{FF2B5EF4-FFF2-40B4-BE49-F238E27FC236}">
                <a16:creationId xmlns:a16="http://schemas.microsoft.com/office/drawing/2014/main" id="{B9215E14-BB8C-9D58-5277-B9C6C9DD614C}"/>
              </a:ext>
            </a:extLst>
          </p:cNvPr>
          <p:cNvSpPr txBox="1">
            <a:spLocks/>
          </p:cNvSpPr>
          <p:nvPr/>
        </p:nvSpPr>
        <p:spPr>
          <a:xfrm>
            <a:off x="0" y="2143074"/>
            <a:ext cx="11718086" cy="1617302"/>
          </a:xfrm>
          <a:prstGeom prst="rect">
            <a:avLst/>
          </a:prstGeom>
        </p:spPr>
        <p:txBody>
          <a:bodyPr vert="horz" wrap="square" lIns="0" tIns="16319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149600" marR="5080" indent="-3137535" algn="ctr">
              <a:lnSpc>
                <a:spcPts val="5940"/>
              </a:lnSpc>
              <a:spcBef>
                <a:spcPts val="1285"/>
              </a:spcBef>
            </a:pPr>
            <a:r>
              <a:rPr lang="en-US" b="1" spc="-180" dirty="0">
                <a:latin typeface="Arial" panose="020B0604020202020204" pitchFamily="34" charset="0"/>
                <a:cs typeface="Arial" panose="020B0604020202020204" pitchFamily="34" charset="0"/>
              </a:rPr>
              <a:t>Yesterday’s Emerging Channels Are Becoming Today’s Established Channels</a:t>
            </a:r>
            <a:endParaRPr lang="en-US" b="1" spc="-1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object 10">
            <a:extLst>
              <a:ext uri="{FF2B5EF4-FFF2-40B4-BE49-F238E27FC236}">
                <a16:creationId xmlns:a16="http://schemas.microsoft.com/office/drawing/2014/main" id="{6AA76E7F-3D60-E2EC-2767-2C02ED59E509}"/>
              </a:ext>
            </a:extLst>
          </p:cNvPr>
          <p:cNvSpPr/>
          <p:nvPr/>
        </p:nvSpPr>
        <p:spPr>
          <a:xfrm>
            <a:off x="11181992" y="3809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EB197E-F3AC-2BC1-04D9-087D94F8F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250244"/>
          </a:xfrm>
          <a:prstGeom prst="rect">
            <a:avLst/>
          </a:prstGeom>
        </p:spPr>
      </p:pic>
      <p:sp>
        <p:nvSpPr>
          <p:cNvPr id="6" name="object 10">
            <a:extLst>
              <a:ext uri="{FF2B5EF4-FFF2-40B4-BE49-F238E27FC236}">
                <a16:creationId xmlns:a16="http://schemas.microsoft.com/office/drawing/2014/main" id="{70153F52-C470-F175-45E5-DC34A4D699E8}"/>
              </a:ext>
            </a:extLst>
          </p:cNvPr>
          <p:cNvSpPr/>
          <p:nvPr/>
        </p:nvSpPr>
        <p:spPr>
          <a:xfrm>
            <a:off x="11334392" y="533375"/>
            <a:ext cx="628810" cy="134002"/>
          </a:xfrm>
          <a:custGeom>
            <a:avLst/>
            <a:gdLst/>
            <a:ahLst/>
            <a:cxnLst/>
            <a:rect l="l" t="t" r="r" b="b"/>
            <a:pathLst>
              <a:path w="1036955" h="220980">
                <a:moveTo>
                  <a:pt x="1019560" y="12774"/>
                </a:moveTo>
                <a:lnTo>
                  <a:pt x="1012681" y="12774"/>
                </a:lnTo>
                <a:lnTo>
                  <a:pt x="1009309" y="13664"/>
                </a:lnTo>
                <a:lnTo>
                  <a:pt x="1002754" y="17235"/>
                </a:lnTo>
                <a:lnTo>
                  <a:pt x="1000199" y="19779"/>
                </a:lnTo>
                <a:lnTo>
                  <a:pt x="996514" y="26418"/>
                </a:lnTo>
                <a:lnTo>
                  <a:pt x="995592" y="29883"/>
                </a:lnTo>
                <a:lnTo>
                  <a:pt x="995592" y="37056"/>
                </a:lnTo>
                <a:lnTo>
                  <a:pt x="1012566" y="54165"/>
                </a:lnTo>
                <a:lnTo>
                  <a:pt x="1019675" y="54165"/>
                </a:lnTo>
                <a:lnTo>
                  <a:pt x="1023078" y="53254"/>
                </a:lnTo>
                <a:lnTo>
                  <a:pt x="1027576" y="50741"/>
                </a:lnTo>
                <a:lnTo>
                  <a:pt x="1013162" y="50741"/>
                </a:lnTo>
                <a:lnTo>
                  <a:pt x="1010335" y="49977"/>
                </a:lnTo>
                <a:lnTo>
                  <a:pt x="1004890" y="46930"/>
                </a:lnTo>
                <a:lnTo>
                  <a:pt x="1002765" y="44794"/>
                </a:lnTo>
                <a:lnTo>
                  <a:pt x="999749" y="39328"/>
                </a:lnTo>
                <a:lnTo>
                  <a:pt x="999117" y="36930"/>
                </a:lnTo>
                <a:lnTo>
                  <a:pt x="999156" y="29883"/>
                </a:lnTo>
                <a:lnTo>
                  <a:pt x="1013236" y="16198"/>
                </a:lnTo>
                <a:lnTo>
                  <a:pt x="1027583" y="16198"/>
                </a:lnTo>
                <a:lnTo>
                  <a:pt x="1022932" y="13664"/>
                </a:lnTo>
                <a:lnTo>
                  <a:pt x="1019560" y="12774"/>
                </a:lnTo>
                <a:close/>
              </a:path>
              <a:path w="1036955" h="220980">
                <a:moveTo>
                  <a:pt x="1027583" y="16198"/>
                </a:moveTo>
                <a:lnTo>
                  <a:pt x="1018984" y="16198"/>
                </a:lnTo>
                <a:lnTo>
                  <a:pt x="1021780" y="16941"/>
                </a:lnTo>
                <a:lnTo>
                  <a:pt x="1027256" y="19926"/>
                </a:lnTo>
                <a:lnTo>
                  <a:pt x="1033103" y="36930"/>
                </a:lnTo>
                <a:lnTo>
                  <a:pt x="1032471" y="39328"/>
                </a:lnTo>
                <a:lnTo>
                  <a:pt x="1029466" y="44794"/>
                </a:lnTo>
                <a:lnTo>
                  <a:pt x="1027350" y="46930"/>
                </a:lnTo>
                <a:lnTo>
                  <a:pt x="1021916" y="49977"/>
                </a:lnTo>
                <a:lnTo>
                  <a:pt x="1019068" y="50741"/>
                </a:lnTo>
                <a:lnTo>
                  <a:pt x="1027576" y="50741"/>
                </a:lnTo>
                <a:lnTo>
                  <a:pt x="1029581" y="49621"/>
                </a:lnTo>
                <a:lnTo>
                  <a:pt x="1032115" y="47066"/>
                </a:lnTo>
                <a:lnTo>
                  <a:pt x="1035717" y="40480"/>
                </a:lnTo>
                <a:lnTo>
                  <a:pt x="1036617" y="37056"/>
                </a:lnTo>
                <a:lnTo>
                  <a:pt x="1036617" y="29883"/>
                </a:lnTo>
                <a:lnTo>
                  <a:pt x="1035706" y="26418"/>
                </a:lnTo>
                <a:lnTo>
                  <a:pt x="1032041" y="19779"/>
                </a:lnTo>
                <a:lnTo>
                  <a:pt x="1029486" y="17235"/>
                </a:lnTo>
                <a:lnTo>
                  <a:pt x="1027583" y="16198"/>
                </a:lnTo>
                <a:close/>
              </a:path>
              <a:path w="1036955" h="220980">
                <a:moveTo>
                  <a:pt x="1017298" y="22648"/>
                </a:moveTo>
                <a:lnTo>
                  <a:pt x="1007121" y="22648"/>
                </a:lnTo>
                <a:lnTo>
                  <a:pt x="1007121" y="44930"/>
                </a:lnTo>
                <a:lnTo>
                  <a:pt x="1010681" y="44930"/>
                </a:lnTo>
                <a:lnTo>
                  <a:pt x="1010681" y="35464"/>
                </a:lnTo>
                <a:lnTo>
                  <a:pt x="1018876" y="35464"/>
                </a:lnTo>
                <a:lnTo>
                  <a:pt x="1018607" y="35297"/>
                </a:lnTo>
                <a:lnTo>
                  <a:pt x="1017832" y="34972"/>
                </a:lnTo>
                <a:lnTo>
                  <a:pt x="1019738" y="34826"/>
                </a:lnTo>
                <a:lnTo>
                  <a:pt x="1021256" y="34145"/>
                </a:lnTo>
                <a:lnTo>
                  <a:pt x="1022932" y="32386"/>
                </a:lnTo>
                <a:lnTo>
                  <a:pt x="1010681" y="32386"/>
                </a:lnTo>
                <a:lnTo>
                  <a:pt x="1010681" y="25664"/>
                </a:lnTo>
                <a:lnTo>
                  <a:pt x="1023270" y="25664"/>
                </a:lnTo>
                <a:lnTo>
                  <a:pt x="1022419" y="24397"/>
                </a:lnTo>
                <a:lnTo>
                  <a:pt x="1021497" y="23674"/>
                </a:lnTo>
                <a:lnTo>
                  <a:pt x="1019183" y="22857"/>
                </a:lnTo>
                <a:lnTo>
                  <a:pt x="1017298" y="22648"/>
                </a:lnTo>
                <a:close/>
              </a:path>
              <a:path w="1036955" h="220980">
                <a:moveTo>
                  <a:pt x="1018876" y="35464"/>
                </a:moveTo>
                <a:lnTo>
                  <a:pt x="1014021" y="35464"/>
                </a:lnTo>
                <a:lnTo>
                  <a:pt x="1014974" y="35716"/>
                </a:lnTo>
                <a:lnTo>
                  <a:pt x="1016576" y="36930"/>
                </a:lnTo>
                <a:lnTo>
                  <a:pt x="1017811" y="38658"/>
                </a:lnTo>
                <a:lnTo>
                  <a:pt x="1021319" y="44930"/>
                </a:lnTo>
                <a:lnTo>
                  <a:pt x="1025665" y="44930"/>
                </a:lnTo>
                <a:lnTo>
                  <a:pt x="1021686" y="38501"/>
                </a:lnTo>
                <a:lnTo>
                  <a:pt x="1020620" y="37056"/>
                </a:lnTo>
                <a:lnTo>
                  <a:pt x="1019246" y="35695"/>
                </a:lnTo>
                <a:lnTo>
                  <a:pt x="1018876" y="35464"/>
                </a:lnTo>
                <a:close/>
              </a:path>
              <a:path w="1036955" h="220980">
                <a:moveTo>
                  <a:pt x="1023270" y="25664"/>
                </a:moveTo>
                <a:lnTo>
                  <a:pt x="1016471" y="25664"/>
                </a:lnTo>
                <a:lnTo>
                  <a:pt x="1017665" y="25800"/>
                </a:lnTo>
                <a:lnTo>
                  <a:pt x="1018953" y="26302"/>
                </a:lnTo>
                <a:lnTo>
                  <a:pt x="1019455" y="26690"/>
                </a:lnTo>
                <a:lnTo>
                  <a:pt x="1020178" y="27737"/>
                </a:lnTo>
                <a:lnTo>
                  <a:pt x="1020366" y="28334"/>
                </a:lnTo>
                <a:lnTo>
                  <a:pt x="1020366" y="30020"/>
                </a:lnTo>
                <a:lnTo>
                  <a:pt x="1019989" y="30836"/>
                </a:lnTo>
                <a:lnTo>
                  <a:pt x="1018482" y="32072"/>
                </a:lnTo>
                <a:lnTo>
                  <a:pt x="1017068" y="32386"/>
                </a:lnTo>
                <a:lnTo>
                  <a:pt x="1022932" y="32386"/>
                </a:lnTo>
                <a:lnTo>
                  <a:pt x="1023560" y="31726"/>
                </a:lnTo>
                <a:lnTo>
                  <a:pt x="1024072" y="30491"/>
                </a:lnTo>
                <a:lnTo>
                  <a:pt x="1024146" y="27527"/>
                </a:lnTo>
                <a:lnTo>
                  <a:pt x="1023776" y="26418"/>
                </a:lnTo>
                <a:lnTo>
                  <a:pt x="1023270" y="25664"/>
                </a:lnTo>
                <a:close/>
              </a:path>
              <a:path w="1036955" h="220980">
                <a:moveTo>
                  <a:pt x="774510" y="58951"/>
                </a:moveTo>
                <a:lnTo>
                  <a:pt x="733747" y="68992"/>
                </a:lnTo>
                <a:lnTo>
                  <a:pt x="705538" y="98101"/>
                </a:lnTo>
                <a:lnTo>
                  <a:pt x="695591" y="137556"/>
                </a:lnTo>
                <a:lnTo>
                  <a:pt x="696197" y="150068"/>
                </a:lnTo>
                <a:lnTo>
                  <a:pt x="711090" y="191471"/>
                </a:lnTo>
                <a:lnTo>
                  <a:pt x="744295" y="215124"/>
                </a:lnTo>
                <a:lnTo>
                  <a:pt x="774793" y="220527"/>
                </a:lnTo>
                <a:lnTo>
                  <a:pt x="791094" y="219086"/>
                </a:lnTo>
                <a:lnTo>
                  <a:pt x="805945" y="214761"/>
                </a:lnTo>
                <a:lnTo>
                  <a:pt x="819345" y="207553"/>
                </a:lnTo>
                <a:lnTo>
                  <a:pt x="831294" y="197459"/>
                </a:lnTo>
                <a:lnTo>
                  <a:pt x="839481" y="187198"/>
                </a:lnTo>
                <a:lnTo>
                  <a:pt x="774657" y="187198"/>
                </a:lnTo>
                <a:lnTo>
                  <a:pt x="767033" y="186433"/>
                </a:lnTo>
                <a:lnTo>
                  <a:pt x="737817" y="150563"/>
                </a:lnTo>
                <a:lnTo>
                  <a:pt x="737240" y="141346"/>
                </a:lnTo>
                <a:lnTo>
                  <a:pt x="737276" y="137556"/>
                </a:lnTo>
                <a:lnTo>
                  <a:pt x="753687" y="99159"/>
                </a:lnTo>
                <a:lnTo>
                  <a:pt x="774657" y="92290"/>
                </a:lnTo>
                <a:lnTo>
                  <a:pt x="839958" y="92290"/>
                </a:lnTo>
                <a:lnTo>
                  <a:pt x="831503" y="81725"/>
                </a:lnTo>
                <a:lnTo>
                  <a:pt x="819607" y="71761"/>
                </a:lnTo>
                <a:lnTo>
                  <a:pt x="806144" y="64644"/>
                </a:lnTo>
                <a:lnTo>
                  <a:pt x="791112" y="60374"/>
                </a:lnTo>
                <a:lnTo>
                  <a:pt x="774510" y="58951"/>
                </a:lnTo>
                <a:close/>
              </a:path>
              <a:path w="1036955" h="220980">
                <a:moveTo>
                  <a:pt x="890674" y="62437"/>
                </a:moveTo>
                <a:lnTo>
                  <a:pt x="848110" y="62437"/>
                </a:lnTo>
                <a:lnTo>
                  <a:pt x="909867" y="217040"/>
                </a:lnTo>
                <a:lnTo>
                  <a:pt x="946369" y="217040"/>
                </a:lnTo>
                <a:lnTo>
                  <a:pt x="965808" y="167680"/>
                </a:lnTo>
                <a:lnTo>
                  <a:pt x="927898" y="167680"/>
                </a:lnTo>
                <a:lnTo>
                  <a:pt x="919532" y="141346"/>
                </a:lnTo>
                <a:lnTo>
                  <a:pt x="890674" y="62437"/>
                </a:lnTo>
                <a:close/>
              </a:path>
              <a:path w="1036955" h="220980">
                <a:moveTo>
                  <a:pt x="839958" y="92290"/>
                </a:moveTo>
                <a:lnTo>
                  <a:pt x="774657" y="92290"/>
                </a:lnTo>
                <a:lnTo>
                  <a:pt x="782268" y="93052"/>
                </a:lnTo>
                <a:lnTo>
                  <a:pt x="789241" y="95341"/>
                </a:lnTo>
                <a:lnTo>
                  <a:pt x="811354" y="128742"/>
                </a:lnTo>
                <a:lnTo>
                  <a:pt x="811910" y="141346"/>
                </a:lnTo>
                <a:lnTo>
                  <a:pt x="811374" y="150068"/>
                </a:lnTo>
                <a:lnTo>
                  <a:pt x="789241" y="184138"/>
                </a:lnTo>
                <a:lnTo>
                  <a:pt x="774657" y="187198"/>
                </a:lnTo>
                <a:lnTo>
                  <a:pt x="839481" y="187198"/>
                </a:lnTo>
                <a:lnTo>
                  <a:pt x="841102" y="185167"/>
                </a:lnTo>
                <a:lnTo>
                  <a:pt x="848111" y="171378"/>
                </a:lnTo>
                <a:lnTo>
                  <a:pt x="852319" y="156090"/>
                </a:lnTo>
                <a:lnTo>
                  <a:pt x="853722" y="139304"/>
                </a:lnTo>
                <a:lnTo>
                  <a:pt x="852333" y="122655"/>
                </a:lnTo>
                <a:lnTo>
                  <a:pt x="848165" y="107511"/>
                </a:lnTo>
                <a:lnTo>
                  <a:pt x="841221" y="93868"/>
                </a:lnTo>
                <a:lnTo>
                  <a:pt x="839958" y="92290"/>
                </a:lnTo>
                <a:close/>
              </a:path>
              <a:path w="1036955" h="220980">
                <a:moveTo>
                  <a:pt x="1007257" y="62437"/>
                </a:moveTo>
                <a:lnTo>
                  <a:pt x="965551" y="62437"/>
                </a:lnTo>
                <a:lnTo>
                  <a:pt x="936411" y="141346"/>
                </a:lnTo>
                <a:lnTo>
                  <a:pt x="934872" y="145712"/>
                </a:lnTo>
                <a:lnTo>
                  <a:pt x="933283" y="150563"/>
                </a:lnTo>
                <a:lnTo>
                  <a:pt x="932076" y="154435"/>
                </a:lnTo>
                <a:lnTo>
                  <a:pt x="931500" y="156581"/>
                </a:lnTo>
                <a:lnTo>
                  <a:pt x="930107" y="160989"/>
                </a:lnTo>
                <a:lnTo>
                  <a:pt x="927898" y="167680"/>
                </a:lnTo>
                <a:lnTo>
                  <a:pt x="965808" y="167680"/>
                </a:lnTo>
                <a:lnTo>
                  <a:pt x="1007257" y="62437"/>
                </a:lnTo>
                <a:close/>
              </a:path>
              <a:path w="1036955" h="220980">
                <a:moveTo>
                  <a:pt x="236861" y="58951"/>
                </a:moveTo>
                <a:lnTo>
                  <a:pt x="196109" y="68992"/>
                </a:lnTo>
                <a:lnTo>
                  <a:pt x="167890" y="98101"/>
                </a:lnTo>
                <a:lnTo>
                  <a:pt x="157932" y="137556"/>
                </a:lnTo>
                <a:lnTo>
                  <a:pt x="158556" y="150373"/>
                </a:lnTo>
                <a:lnTo>
                  <a:pt x="173446" y="191471"/>
                </a:lnTo>
                <a:lnTo>
                  <a:pt x="206646" y="215124"/>
                </a:lnTo>
                <a:lnTo>
                  <a:pt x="237144" y="220527"/>
                </a:lnTo>
                <a:lnTo>
                  <a:pt x="253445" y="219086"/>
                </a:lnTo>
                <a:lnTo>
                  <a:pt x="268295" y="214761"/>
                </a:lnTo>
                <a:lnTo>
                  <a:pt x="281692" y="207553"/>
                </a:lnTo>
                <a:lnTo>
                  <a:pt x="293635" y="197459"/>
                </a:lnTo>
                <a:lnTo>
                  <a:pt x="301827" y="187198"/>
                </a:lnTo>
                <a:lnTo>
                  <a:pt x="237008" y="187198"/>
                </a:lnTo>
                <a:lnTo>
                  <a:pt x="229386" y="186433"/>
                </a:lnTo>
                <a:lnTo>
                  <a:pt x="200168" y="150563"/>
                </a:lnTo>
                <a:lnTo>
                  <a:pt x="199491" y="139733"/>
                </a:lnTo>
                <a:lnTo>
                  <a:pt x="200168" y="128910"/>
                </a:lnTo>
                <a:lnTo>
                  <a:pt x="222397" y="95341"/>
                </a:lnTo>
                <a:lnTo>
                  <a:pt x="237008" y="92290"/>
                </a:lnTo>
                <a:lnTo>
                  <a:pt x="302313" y="92290"/>
                </a:lnTo>
                <a:lnTo>
                  <a:pt x="293854" y="81725"/>
                </a:lnTo>
                <a:lnTo>
                  <a:pt x="281959" y="71761"/>
                </a:lnTo>
                <a:lnTo>
                  <a:pt x="268495" y="64644"/>
                </a:lnTo>
                <a:lnTo>
                  <a:pt x="253463" y="60374"/>
                </a:lnTo>
                <a:lnTo>
                  <a:pt x="236861" y="58951"/>
                </a:lnTo>
                <a:close/>
              </a:path>
              <a:path w="1036955" h="220980">
                <a:moveTo>
                  <a:pt x="50071" y="3633"/>
                </a:moveTo>
                <a:lnTo>
                  <a:pt x="0" y="3633"/>
                </a:lnTo>
                <a:lnTo>
                  <a:pt x="77484" y="127221"/>
                </a:lnTo>
                <a:lnTo>
                  <a:pt x="77484" y="217040"/>
                </a:lnTo>
                <a:lnTo>
                  <a:pt x="120038" y="217040"/>
                </a:lnTo>
                <a:lnTo>
                  <a:pt x="120071" y="127450"/>
                </a:lnTo>
                <a:lnTo>
                  <a:pt x="144801" y="88060"/>
                </a:lnTo>
                <a:lnTo>
                  <a:pt x="99839" y="88060"/>
                </a:lnTo>
                <a:lnTo>
                  <a:pt x="50071" y="3633"/>
                </a:lnTo>
                <a:close/>
              </a:path>
              <a:path w="1036955" h="220980">
                <a:moveTo>
                  <a:pt x="302313" y="92290"/>
                </a:moveTo>
                <a:lnTo>
                  <a:pt x="237008" y="92290"/>
                </a:lnTo>
                <a:lnTo>
                  <a:pt x="244621" y="93052"/>
                </a:lnTo>
                <a:lnTo>
                  <a:pt x="251597" y="95341"/>
                </a:lnTo>
                <a:lnTo>
                  <a:pt x="273697" y="128742"/>
                </a:lnTo>
                <a:lnTo>
                  <a:pt x="274350" y="139733"/>
                </a:lnTo>
                <a:lnTo>
                  <a:pt x="273698" y="150373"/>
                </a:lnTo>
                <a:lnTo>
                  <a:pt x="251597" y="184138"/>
                </a:lnTo>
                <a:lnTo>
                  <a:pt x="237008" y="187198"/>
                </a:lnTo>
                <a:lnTo>
                  <a:pt x="301827" y="187198"/>
                </a:lnTo>
                <a:lnTo>
                  <a:pt x="303449" y="185167"/>
                </a:lnTo>
                <a:lnTo>
                  <a:pt x="310461" y="171378"/>
                </a:lnTo>
                <a:lnTo>
                  <a:pt x="314670" y="156090"/>
                </a:lnTo>
                <a:lnTo>
                  <a:pt x="316074" y="139304"/>
                </a:lnTo>
                <a:lnTo>
                  <a:pt x="314685" y="122655"/>
                </a:lnTo>
                <a:lnTo>
                  <a:pt x="310520" y="107511"/>
                </a:lnTo>
                <a:lnTo>
                  <a:pt x="303577" y="93868"/>
                </a:lnTo>
                <a:lnTo>
                  <a:pt x="302313" y="92290"/>
                </a:lnTo>
                <a:close/>
              </a:path>
              <a:path w="1036955" h="220980">
                <a:moveTo>
                  <a:pt x="197805" y="3633"/>
                </a:moveTo>
                <a:lnTo>
                  <a:pt x="148613" y="3633"/>
                </a:lnTo>
                <a:lnTo>
                  <a:pt x="99839" y="88060"/>
                </a:lnTo>
                <a:lnTo>
                  <a:pt x="144801" y="88060"/>
                </a:lnTo>
                <a:lnTo>
                  <a:pt x="197805" y="3633"/>
                </a:lnTo>
                <a:close/>
              </a:path>
              <a:path w="1036955" h="220980">
                <a:moveTo>
                  <a:pt x="590819" y="0"/>
                </a:moveTo>
                <a:lnTo>
                  <a:pt x="550979" y="5976"/>
                </a:lnTo>
                <a:lnTo>
                  <a:pt x="516695" y="27472"/>
                </a:lnTo>
                <a:lnTo>
                  <a:pt x="493578" y="63784"/>
                </a:lnTo>
                <a:lnTo>
                  <a:pt x="485786" y="109609"/>
                </a:lnTo>
                <a:lnTo>
                  <a:pt x="486561" y="124678"/>
                </a:lnTo>
                <a:lnTo>
                  <a:pt x="498194" y="166455"/>
                </a:lnTo>
                <a:lnTo>
                  <a:pt x="523700" y="198847"/>
                </a:lnTo>
                <a:lnTo>
                  <a:pt x="562074" y="217162"/>
                </a:lnTo>
                <a:lnTo>
                  <a:pt x="593133" y="220673"/>
                </a:lnTo>
                <a:lnTo>
                  <a:pt x="606147" y="220049"/>
                </a:lnTo>
                <a:lnTo>
                  <a:pt x="644713" y="210695"/>
                </a:lnTo>
                <a:lnTo>
                  <a:pt x="683591" y="187627"/>
                </a:lnTo>
                <a:lnTo>
                  <a:pt x="683591" y="183837"/>
                </a:lnTo>
                <a:lnTo>
                  <a:pt x="590390" y="183837"/>
                </a:lnTo>
                <a:lnTo>
                  <a:pt x="577477" y="182651"/>
                </a:lnTo>
                <a:lnTo>
                  <a:pt x="539204" y="154162"/>
                </a:lnTo>
                <a:lnTo>
                  <a:pt x="529795" y="107860"/>
                </a:lnTo>
                <a:lnTo>
                  <a:pt x="530826" y="91329"/>
                </a:lnTo>
                <a:lnTo>
                  <a:pt x="546307" y="54731"/>
                </a:lnTo>
                <a:lnTo>
                  <a:pt x="590819" y="36815"/>
                </a:lnTo>
                <a:lnTo>
                  <a:pt x="670704" y="36815"/>
                </a:lnTo>
                <a:lnTo>
                  <a:pt x="670552" y="36510"/>
                </a:lnTo>
                <a:lnTo>
                  <a:pt x="640206" y="9369"/>
                </a:lnTo>
                <a:lnTo>
                  <a:pt x="609437" y="1040"/>
                </a:lnTo>
                <a:lnTo>
                  <a:pt x="590819" y="0"/>
                </a:lnTo>
                <a:close/>
              </a:path>
              <a:path w="1036955" h="220980">
                <a:moveTo>
                  <a:pt x="683591" y="102625"/>
                </a:moveTo>
                <a:lnTo>
                  <a:pt x="591542" y="102625"/>
                </a:lnTo>
                <a:lnTo>
                  <a:pt x="591542" y="138571"/>
                </a:lnTo>
                <a:lnTo>
                  <a:pt x="640451" y="138571"/>
                </a:lnTo>
                <a:lnTo>
                  <a:pt x="640451" y="165649"/>
                </a:lnTo>
                <a:lnTo>
                  <a:pt x="603821" y="182510"/>
                </a:lnTo>
                <a:lnTo>
                  <a:pt x="590390" y="183837"/>
                </a:lnTo>
                <a:lnTo>
                  <a:pt x="683591" y="183837"/>
                </a:lnTo>
                <a:lnTo>
                  <a:pt x="683591" y="102625"/>
                </a:lnTo>
                <a:close/>
              </a:path>
              <a:path w="1036955" h="220980">
                <a:moveTo>
                  <a:pt x="670704" y="36815"/>
                </a:moveTo>
                <a:lnTo>
                  <a:pt x="590819" y="36815"/>
                </a:lnTo>
                <a:lnTo>
                  <a:pt x="599672" y="37384"/>
                </a:lnTo>
                <a:lnTo>
                  <a:pt x="607757" y="39093"/>
                </a:lnTo>
                <a:lnTo>
                  <a:pt x="638430" y="70741"/>
                </a:lnTo>
                <a:lnTo>
                  <a:pt x="680848" y="62731"/>
                </a:lnTo>
                <a:lnTo>
                  <a:pt x="676688" y="48825"/>
                </a:lnTo>
                <a:lnTo>
                  <a:pt x="670704" y="36815"/>
                </a:lnTo>
                <a:close/>
              </a:path>
              <a:path w="1036955" h="220980">
                <a:moveTo>
                  <a:pt x="369758" y="62437"/>
                </a:moveTo>
                <a:lnTo>
                  <a:pt x="329215" y="62437"/>
                </a:lnTo>
                <a:lnTo>
                  <a:pt x="329324" y="163558"/>
                </a:lnTo>
                <a:lnTo>
                  <a:pt x="341879" y="205463"/>
                </a:lnTo>
                <a:lnTo>
                  <a:pt x="380155" y="220527"/>
                </a:lnTo>
                <a:lnTo>
                  <a:pt x="387633" y="220080"/>
                </a:lnTo>
                <a:lnTo>
                  <a:pt x="426424" y="199749"/>
                </a:lnTo>
                <a:lnTo>
                  <a:pt x="430939" y="193889"/>
                </a:lnTo>
                <a:lnTo>
                  <a:pt x="468593" y="193889"/>
                </a:lnTo>
                <a:lnTo>
                  <a:pt x="468593" y="189376"/>
                </a:lnTo>
                <a:lnTo>
                  <a:pt x="389098" y="189376"/>
                </a:lnTo>
                <a:lnTo>
                  <a:pt x="384093" y="187941"/>
                </a:lnTo>
                <a:lnTo>
                  <a:pt x="369897" y="148207"/>
                </a:lnTo>
                <a:lnTo>
                  <a:pt x="369845" y="142711"/>
                </a:lnTo>
                <a:lnTo>
                  <a:pt x="369758" y="62437"/>
                </a:lnTo>
                <a:close/>
              </a:path>
              <a:path w="1036955" h="220980">
                <a:moveTo>
                  <a:pt x="468593" y="193889"/>
                </a:moveTo>
                <a:lnTo>
                  <a:pt x="430939" y="193889"/>
                </a:lnTo>
                <a:lnTo>
                  <a:pt x="430939" y="217040"/>
                </a:lnTo>
                <a:lnTo>
                  <a:pt x="468593" y="217040"/>
                </a:lnTo>
                <a:lnTo>
                  <a:pt x="468593" y="193889"/>
                </a:lnTo>
                <a:close/>
              </a:path>
              <a:path w="1036955" h="220980">
                <a:moveTo>
                  <a:pt x="468593" y="62437"/>
                </a:moveTo>
                <a:lnTo>
                  <a:pt x="428049" y="62437"/>
                </a:lnTo>
                <a:lnTo>
                  <a:pt x="427976" y="133482"/>
                </a:lnTo>
                <a:lnTo>
                  <a:pt x="427861" y="142711"/>
                </a:lnTo>
                <a:lnTo>
                  <a:pt x="408280" y="187460"/>
                </a:lnTo>
                <a:lnTo>
                  <a:pt x="402081" y="189376"/>
                </a:lnTo>
                <a:lnTo>
                  <a:pt x="468593" y="189376"/>
                </a:lnTo>
                <a:lnTo>
                  <a:pt x="468593" y="624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A1BE3B84-F5A8-2C06-9110-24D55F63E1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618760"/>
              </p:ext>
            </p:extLst>
          </p:nvPr>
        </p:nvGraphicFramePr>
        <p:xfrm>
          <a:off x="473914" y="3705033"/>
          <a:ext cx="1100688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8074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638</Words>
  <Application>Microsoft Office PowerPoint</Application>
  <PresentationFormat>Widescreen</PresentationFormat>
  <Paragraphs>124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Lucida Sans Unicode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HK Survey Period: 17-23 November 2022</vt:lpstr>
      <vt:lpstr>GBA Survey Period: 18-25 October 2022</vt:lpstr>
      <vt:lpstr>Sypnosis</vt:lpstr>
      <vt:lpstr>PowerPoint Presentation</vt:lpstr>
      <vt:lpstr>PowerPoint Presentation</vt:lpstr>
      <vt:lpstr>PowerPoint Presentation</vt:lpstr>
      <vt:lpstr>Household dining habits continues to fluctuate significantly…</vt:lpstr>
      <vt:lpstr>… Food aggregators have remained popular as households dining habits continues to evolve</vt:lpstr>
      <vt:lpstr>PowerPoint Presentation</vt:lpstr>
      <vt:lpstr>Seasonal celebrations will take precedence over the World Cup</vt:lpstr>
      <vt:lpstr>Excluding food, half of the consumers are willing to spend $100 or more out-of-home</vt:lpstr>
      <vt:lpstr>Bars &amp; clubs channel will dominate the World Cup, whilst Western &amp; fine dining features strongly for Xmas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Businesses Do To Attract Local And GBA Consumers?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Philippe Chan</dc:creator>
  <cp:lastModifiedBy>Philippe Chan</cp:lastModifiedBy>
  <cp:revision>20</cp:revision>
  <dcterms:created xsi:type="dcterms:W3CDTF">2022-11-14T01:49:26Z</dcterms:created>
  <dcterms:modified xsi:type="dcterms:W3CDTF">2022-11-28T10:32:24Z</dcterms:modified>
</cp:coreProperties>
</file>